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anva Sans" panose="020B0604020202020204" charset="0"/>
      <p:regular r:id="rId17"/>
    </p:embeddedFont>
    <p:embeddedFont>
      <p:font typeface="Canva Sans Bold" panose="020B0604020202020204" charset="0"/>
      <p:regular r:id="rId18"/>
    </p:embeddedFont>
    <p:embeddedFont>
      <p:font typeface="Garet Book" panose="020B0604020202020204" charset="0"/>
      <p:regular r:id="rId19"/>
    </p:embeddedFont>
    <p:embeddedFont>
      <p:font typeface="Glacial Indifference" panose="020B0604020202020204" charset="0"/>
      <p:regular r:id="rId20"/>
    </p:embeddedFont>
    <p:embeddedFont>
      <p:font typeface="Hind Guntur Light" panose="02000000000000000000" pitchFamily="2" charset="0"/>
      <p:regular r:id="rId21"/>
    </p:embeddedFont>
    <p:embeddedFont>
      <p:font typeface="Hind Guntur Light Bold" panose="020B0604020202020204" charset="0"/>
      <p:regular r:id="rId22"/>
    </p:embeddedFont>
    <p:embeddedFont>
      <p:font typeface="Hind Guntur Medium" panose="02000000000000000000" pitchFamily="2" charset="0"/>
      <p:regular r:id="rId23"/>
    </p:embeddedFont>
    <p:embeddedFont>
      <p:font typeface="Hind Guntur Medium Bold" panose="020B0604020202020204" charset="0"/>
      <p:regular r:id="rId24"/>
    </p:embeddedFont>
    <p:embeddedFont>
      <p:font typeface="Libre Baskerville Bold" panose="020B0604020202020204" charset="0"/>
      <p:regular r:id="rId25"/>
    </p:embeddedFont>
    <p:embeddedFont>
      <p:font typeface="Nourd Bold" panose="020B0604020202020204" charset="0"/>
      <p:regular r:id="rId26"/>
    </p:embeddedFont>
    <p:embeddedFont>
      <p:font typeface="Nourd Bold Bold" panose="020B0604020202020204" charset="0"/>
      <p:regular r:id="rId27"/>
    </p:embeddedFont>
    <p:embeddedFont>
      <p:font typeface="Open Sans" panose="020B0606030504020204" pitchFamily="34" charset="0"/>
      <p:regular r:id="rId28"/>
    </p:embeddedFont>
    <p:embeddedFont>
      <p:font typeface="Open Sans Light" panose="020B0306030504020204" pitchFamily="34" charset="0"/>
      <p:regular r:id="rId29"/>
      <p:italic r:id="rId30"/>
    </p:embeddedFont>
    <p:embeddedFont>
      <p:font typeface="Poppins Bold" panose="020B0604020202020204" charset="0"/>
      <p:regular r:id="rId31"/>
    </p:embeddedFont>
    <p:embeddedFont>
      <p:font typeface="RoxboroughCF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slide" Target="slide3.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sv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hyperlink" Target="https://www.similarweb.com/website/capitalmind.in/" TargetMode="External"/><Relationship Id="rId2" Type="http://schemas.openxmlformats.org/officeDocument/2006/relationships/hyperlink" Target="https://www.similarweb.com/website/etmoney.com/" TargetMode="External"/><Relationship Id="rId1" Type="http://schemas.openxmlformats.org/officeDocument/2006/relationships/slideLayout" Target="../slideLayouts/slideLayout7.xml"/><Relationship Id="rId5" Type="http://schemas.openxmlformats.org/officeDocument/2006/relationships/hyperlink" Target="https://www.similarweb.com/website/scripbox.com/" TargetMode="External"/><Relationship Id="rId4" Type="http://schemas.openxmlformats.org/officeDocument/2006/relationships/hyperlink" Target="https://www.similarweb.com/website/indmoney.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979396" y="1388101"/>
            <a:ext cx="12329207" cy="7782812"/>
          </a:xfrm>
          <a:prstGeom prst="rect">
            <a:avLst/>
          </a:prstGeom>
        </p:spPr>
      </p:pic>
      <p:grpSp>
        <p:nvGrpSpPr>
          <p:cNvPr id="3" name="Group 3"/>
          <p:cNvGrpSpPr/>
          <p:nvPr/>
        </p:nvGrpSpPr>
        <p:grpSpPr>
          <a:xfrm rot="241584">
            <a:off x="14910091" y="3491996"/>
            <a:ext cx="1828800" cy="1828800"/>
            <a:chOff x="0" y="0"/>
            <a:chExt cx="3251200" cy="3251200"/>
          </a:xfrm>
        </p:grpSpPr>
        <p:sp>
          <p:nvSpPr>
            <p:cNvPr id="4" name="Freeform 4"/>
            <p:cNvSpPr/>
            <p:nvPr/>
          </p:nvSpPr>
          <p:spPr>
            <a:xfrm>
              <a:off x="0" y="0"/>
              <a:ext cx="3251200" cy="3251200"/>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6968D4"/>
            </a:solidFill>
          </p:spPr>
        </p:sp>
        <p:sp>
          <p:nvSpPr>
            <p:cNvPr id="5" name="TextBox 5"/>
            <p:cNvSpPr txBox="1"/>
            <p:nvPr/>
          </p:nvSpPr>
          <p:spPr>
            <a:xfrm>
              <a:off x="152400" y="234950"/>
              <a:ext cx="2946400" cy="2762250"/>
            </a:xfrm>
            <a:prstGeom prst="rect">
              <a:avLst/>
            </a:prstGeom>
          </p:spPr>
          <p:txBody>
            <a:bodyPr lIns="50800" tIns="50800" rIns="50800" bIns="50800" rtlCol="0" anchor="t"/>
            <a:lstStyle/>
            <a:p>
              <a:pPr>
                <a:lnSpc>
                  <a:spcPts val="1679"/>
                </a:lnSpc>
              </a:pPr>
              <a:r>
                <a:rPr lang="en-US" sz="1200">
                  <a:solidFill>
                    <a:srgbClr val="FFFFFF"/>
                  </a:solidFill>
                  <a:latin typeface="Hind Guntur Light"/>
                </a:rPr>
                <a:t>Brokerage</a:t>
              </a:r>
            </a:p>
          </p:txBody>
        </p:sp>
      </p:grpSp>
      <p:grpSp>
        <p:nvGrpSpPr>
          <p:cNvPr id="6" name="Group 6"/>
          <p:cNvGrpSpPr/>
          <p:nvPr/>
        </p:nvGrpSpPr>
        <p:grpSpPr>
          <a:xfrm rot="-369372">
            <a:off x="13882569" y="5627609"/>
            <a:ext cx="1828800" cy="1828800"/>
            <a:chOff x="0" y="0"/>
            <a:chExt cx="3251200" cy="3251200"/>
          </a:xfrm>
        </p:grpSpPr>
        <p:sp>
          <p:nvSpPr>
            <p:cNvPr id="7" name="Freeform 7"/>
            <p:cNvSpPr/>
            <p:nvPr/>
          </p:nvSpPr>
          <p:spPr>
            <a:xfrm>
              <a:off x="0" y="0"/>
              <a:ext cx="3251200" cy="3251200"/>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4F4F4"/>
            </a:solidFill>
          </p:spPr>
        </p:sp>
        <p:sp>
          <p:nvSpPr>
            <p:cNvPr id="8" name="TextBox 8"/>
            <p:cNvSpPr txBox="1"/>
            <p:nvPr/>
          </p:nvSpPr>
          <p:spPr>
            <a:xfrm>
              <a:off x="152400" y="234950"/>
              <a:ext cx="2946400" cy="2762250"/>
            </a:xfrm>
            <a:prstGeom prst="rect">
              <a:avLst/>
            </a:prstGeom>
          </p:spPr>
          <p:txBody>
            <a:bodyPr lIns="50800" tIns="50800" rIns="50800" bIns="50800" rtlCol="0" anchor="t"/>
            <a:lstStyle/>
            <a:p>
              <a:pPr>
                <a:lnSpc>
                  <a:spcPts val="1679"/>
                </a:lnSpc>
              </a:pPr>
              <a:r>
                <a:rPr lang="en-US" sz="1200">
                  <a:solidFill>
                    <a:srgbClr val="191919"/>
                  </a:solidFill>
                  <a:latin typeface="Hind Guntur Light"/>
                </a:rPr>
                <a:t>Commodity</a:t>
              </a: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40492" flipH="1">
            <a:off x="528606" y="6316199"/>
            <a:ext cx="1952334" cy="1061360"/>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0700">
            <a:off x="15731059" y="5173125"/>
            <a:ext cx="1952334" cy="1061360"/>
          </a:xfrm>
          <a:prstGeom prst="rect">
            <a:avLst/>
          </a:prstGeom>
        </p:spPr>
      </p:pic>
      <p:pic>
        <p:nvPicPr>
          <p:cNvPr id="11" name="Picture 11"/>
          <p:cNvPicPr>
            <a:picLocks noChangeAspect="1"/>
          </p:cNvPicPr>
          <p:nvPr/>
        </p:nvPicPr>
        <p:blipFill>
          <a:blip r:embed="rId5"/>
          <a:srcRect/>
          <a:stretch>
            <a:fillRect/>
          </a:stretch>
        </p:blipFill>
        <p:spPr>
          <a:xfrm rot="-1227794">
            <a:off x="3224638" y="-797438"/>
            <a:ext cx="4650025" cy="3789770"/>
          </a:xfrm>
          <a:prstGeom prst="rect">
            <a:avLst/>
          </a:prstGeom>
        </p:spPr>
      </p:pic>
      <p:pic>
        <p:nvPicPr>
          <p:cNvPr id="12" name="Picture 12"/>
          <p:cNvPicPr>
            <a:picLocks noChangeAspect="1"/>
          </p:cNvPicPr>
          <p:nvPr/>
        </p:nvPicPr>
        <p:blipFill>
          <a:blip r:embed="rId6"/>
          <a:srcRect/>
          <a:stretch>
            <a:fillRect/>
          </a:stretch>
        </p:blipFill>
        <p:spPr>
          <a:xfrm>
            <a:off x="15824491" y="7808984"/>
            <a:ext cx="3341894" cy="3350270"/>
          </a:xfrm>
          <a:prstGeom prst="rect">
            <a:avLst/>
          </a:prstGeom>
        </p:spPr>
      </p:pic>
      <p:grpSp>
        <p:nvGrpSpPr>
          <p:cNvPr id="13" name="Group 13"/>
          <p:cNvGrpSpPr/>
          <p:nvPr/>
        </p:nvGrpSpPr>
        <p:grpSpPr>
          <a:xfrm rot="-369372">
            <a:off x="1633001" y="4702309"/>
            <a:ext cx="1828800" cy="1828800"/>
            <a:chOff x="0" y="0"/>
            <a:chExt cx="3251200" cy="3251200"/>
          </a:xfrm>
        </p:grpSpPr>
        <p:sp>
          <p:nvSpPr>
            <p:cNvPr id="14" name="Freeform 14"/>
            <p:cNvSpPr/>
            <p:nvPr/>
          </p:nvSpPr>
          <p:spPr>
            <a:xfrm>
              <a:off x="0" y="0"/>
              <a:ext cx="3251200" cy="3251200"/>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4F4F4"/>
            </a:solidFill>
          </p:spPr>
        </p:sp>
        <p:sp>
          <p:nvSpPr>
            <p:cNvPr id="15" name="TextBox 15"/>
            <p:cNvSpPr txBox="1"/>
            <p:nvPr/>
          </p:nvSpPr>
          <p:spPr>
            <a:xfrm>
              <a:off x="152400" y="234950"/>
              <a:ext cx="2946400" cy="2762250"/>
            </a:xfrm>
            <a:prstGeom prst="rect">
              <a:avLst/>
            </a:prstGeom>
          </p:spPr>
          <p:txBody>
            <a:bodyPr lIns="50800" tIns="50800" rIns="50800" bIns="50800" rtlCol="0" anchor="t"/>
            <a:lstStyle/>
            <a:p>
              <a:pPr>
                <a:lnSpc>
                  <a:spcPts val="1679"/>
                </a:lnSpc>
              </a:pPr>
              <a:r>
                <a:rPr lang="en-US" sz="1200">
                  <a:solidFill>
                    <a:srgbClr val="191919"/>
                  </a:solidFill>
                  <a:latin typeface="Hind Guntur Light"/>
                </a:rPr>
                <a:t>Investing</a:t>
              </a:r>
            </a:p>
          </p:txBody>
        </p:sp>
      </p:grpSp>
      <p:grpSp>
        <p:nvGrpSpPr>
          <p:cNvPr id="16" name="Group 16"/>
          <p:cNvGrpSpPr/>
          <p:nvPr/>
        </p:nvGrpSpPr>
        <p:grpSpPr>
          <a:xfrm rot="241584">
            <a:off x="2609350" y="6812028"/>
            <a:ext cx="1828800" cy="1828800"/>
            <a:chOff x="0" y="0"/>
            <a:chExt cx="3251200" cy="3251200"/>
          </a:xfrm>
        </p:grpSpPr>
        <p:sp>
          <p:nvSpPr>
            <p:cNvPr id="17" name="Freeform 17"/>
            <p:cNvSpPr/>
            <p:nvPr/>
          </p:nvSpPr>
          <p:spPr>
            <a:xfrm>
              <a:off x="0" y="0"/>
              <a:ext cx="3251200" cy="3251200"/>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E65BC3"/>
            </a:solidFill>
          </p:spPr>
        </p:sp>
        <p:sp>
          <p:nvSpPr>
            <p:cNvPr id="18" name="TextBox 18"/>
            <p:cNvSpPr txBox="1"/>
            <p:nvPr/>
          </p:nvSpPr>
          <p:spPr>
            <a:xfrm>
              <a:off x="152400" y="234950"/>
              <a:ext cx="2946400" cy="2762250"/>
            </a:xfrm>
            <a:prstGeom prst="rect">
              <a:avLst/>
            </a:prstGeom>
          </p:spPr>
          <p:txBody>
            <a:bodyPr lIns="50800" tIns="50800" rIns="50800" bIns="50800" rtlCol="0" anchor="t"/>
            <a:lstStyle/>
            <a:p>
              <a:pPr>
                <a:lnSpc>
                  <a:spcPts val="1679"/>
                </a:lnSpc>
              </a:pPr>
              <a:r>
                <a:rPr lang="en-US" sz="1200">
                  <a:solidFill>
                    <a:srgbClr val="FFFFFF"/>
                  </a:solidFill>
                  <a:latin typeface="Hind Guntur Light"/>
                </a:rPr>
                <a:t>Equity</a:t>
              </a:r>
            </a:p>
          </p:txBody>
        </p:sp>
      </p:grpSp>
      <p:pic>
        <p:nvPicPr>
          <p:cNvPr id="19" name="Picture 19"/>
          <p:cNvPicPr>
            <a:picLocks noChangeAspect="1"/>
          </p:cNvPicPr>
          <p:nvPr/>
        </p:nvPicPr>
        <p:blipFill>
          <a:blip r:embed="rId7"/>
          <a:srcRect r="39880" b="38590"/>
          <a:stretch>
            <a:fillRect/>
          </a:stretch>
        </p:blipFill>
        <p:spPr>
          <a:xfrm rot="336328">
            <a:off x="243823" y="3399815"/>
            <a:ext cx="2145209" cy="2177521"/>
          </a:xfrm>
          <a:prstGeom prst="rect">
            <a:avLst/>
          </a:prstGeom>
        </p:spPr>
      </p:pic>
      <p:pic>
        <p:nvPicPr>
          <p:cNvPr id="20" name="Picture 20"/>
          <p:cNvPicPr>
            <a:picLocks noChangeAspect="1"/>
          </p:cNvPicPr>
          <p:nvPr/>
        </p:nvPicPr>
        <p:blipFill>
          <a:blip r:embed="rId8"/>
          <a:srcRect/>
          <a:stretch>
            <a:fillRect/>
          </a:stretch>
        </p:blipFill>
        <p:spPr>
          <a:xfrm>
            <a:off x="6536592" y="7549195"/>
            <a:ext cx="4948363" cy="259789"/>
          </a:xfrm>
          <a:prstGeom prst="rect">
            <a:avLst/>
          </a:prstGeom>
        </p:spPr>
      </p:pic>
      <p:sp>
        <p:nvSpPr>
          <p:cNvPr id="21" name="TextBox 21"/>
          <p:cNvSpPr txBox="1"/>
          <p:nvPr/>
        </p:nvSpPr>
        <p:spPr>
          <a:xfrm>
            <a:off x="3333288" y="4128397"/>
            <a:ext cx="11621425" cy="1130300"/>
          </a:xfrm>
          <a:prstGeom prst="rect">
            <a:avLst/>
          </a:prstGeom>
        </p:spPr>
        <p:txBody>
          <a:bodyPr lIns="0" tIns="0" rIns="0" bIns="0" rtlCol="0" anchor="t">
            <a:spAutoFit/>
          </a:bodyPr>
          <a:lstStyle/>
          <a:p>
            <a:pPr algn="ctr">
              <a:lnSpc>
                <a:spcPts val="8800"/>
              </a:lnSpc>
            </a:pPr>
            <a:r>
              <a:rPr lang="en-US" sz="8000" dirty="0">
                <a:solidFill>
                  <a:srgbClr val="FFFFFF"/>
                </a:solidFill>
                <a:latin typeface="Nourd Bold"/>
              </a:rPr>
              <a:t>Start-up : </a:t>
            </a:r>
            <a:r>
              <a:rPr lang="en-US" sz="8000" dirty="0" err="1">
                <a:solidFill>
                  <a:srgbClr val="FFFFFF"/>
                </a:solidFill>
                <a:latin typeface="Nourd Bold"/>
              </a:rPr>
              <a:t>Smallcase</a:t>
            </a:r>
            <a:endParaRPr lang="en-US" sz="8000" dirty="0">
              <a:solidFill>
                <a:srgbClr val="FFFFFF"/>
              </a:solidFill>
              <a:latin typeface="Nourd Bold"/>
            </a:endParaRPr>
          </a:p>
        </p:txBody>
      </p:sp>
      <p:sp>
        <p:nvSpPr>
          <p:cNvPr id="22" name="TextBox 22"/>
          <p:cNvSpPr txBox="1"/>
          <p:nvPr/>
        </p:nvSpPr>
        <p:spPr>
          <a:xfrm>
            <a:off x="4620527" y="6700883"/>
            <a:ext cx="9046947" cy="495300"/>
          </a:xfrm>
          <a:prstGeom prst="rect">
            <a:avLst/>
          </a:prstGeom>
        </p:spPr>
        <p:txBody>
          <a:bodyPr lIns="0" tIns="0" rIns="0" bIns="0" rtlCol="0" anchor="t">
            <a:spAutoFit/>
          </a:bodyPr>
          <a:lstStyle/>
          <a:p>
            <a:pPr algn="ctr">
              <a:lnSpc>
                <a:spcPts val="4199"/>
              </a:lnSpc>
            </a:pPr>
            <a:r>
              <a:rPr lang="en-US" sz="2999">
                <a:solidFill>
                  <a:srgbClr val="FFFFFF"/>
                </a:solidFill>
                <a:latin typeface="Hind Guntur Medium"/>
              </a:rPr>
              <a:t>Improve wealth and save the time of an individual</a:t>
            </a:r>
          </a:p>
        </p:txBody>
      </p:sp>
      <p:sp>
        <p:nvSpPr>
          <p:cNvPr id="23" name="TextBox 23"/>
          <p:cNvSpPr txBox="1"/>
          <p:nvPr/>
        </p:nvSpPr>
        <p:spPr>
          <a:xfrm>
            <a:off x="14372501" y="971550"/>
            <a:ext cx="2886799" cy="500137"/>
          </a:xfrm>
          <a:prstGeom prst="rect">
            <a:avLst/>
          </a:prstGeom>
        </p:spPr>
        <p:txBody>
          <a:bodyPr lIns="0" tIns="0" rIns="0" bIns="0" rtlCol="0" anchor="t">
            <a:spAutoFit/>
          </a:bodyPr>
          <a:lstStyle/>
          <a:p>
            <a:pPr algn="r">
              <a:lnSpc>
                <a:spcPts val="3919"/>
              </a:lnSpc>
            </a:pPr>
            <a:r>
              <a:rPr lang="en-US" sz="2799" dirty="0">
                <a:solidFill>
                  <a:srgbClr val="FFFFFF"/>
                </a:solidFill>
                <a:latin typeface="Hind Guntur Light"/>
              </a:rPr>
              <a:t>Mar 10, 2023</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239836" y="940767"/>
            <a:ext cx="6163882" cy="2625556"/>
            <a:chOff x="-1" y="-38100"/>
            <a:chExt cx="4650121" cy="1980757"/>
          </a:xfrm>
        </p:grpSpPr>
        <p:sp>
          <p:nvSpPr>
            <p:cNvPr id="3" name="Freeform 3"/>
            <p:cNvSpPr/>
            <p:nvPr/>
          </p:nvSpPr>
          <p:spPr>
            <a:xfrm>
              <a:off x="0" y="0"/>
              <a:ext cx="4650120" cy="1942657"/>
            </a:xfrm>
            <a:custGeom>
              <a:avLst/>
              <a:gdLst/>
              <a:ahLst/>
              <a:cxnLst/>
              <a:rect l="l" t="t" r="r" b="b"/>
              <a:pathLst>
                <a:path w="4650120" h="1942657">
                  <a:moveTo>
                    <a:pt x="0" y="0"/>
                  </a:moveTo>
                  <a:lnTo>
                    <a:pt x="4650120" y="0"/>
                  </a:lnTo>
                  <a:lnTo>
                    <a:pt x="4650120" y="1942657"/>
                  </a:lnTo>
                  <a:lnTo>
                    <a:pt x="0" y="1942657"/>
                  </a:lnTo>
                  <a:close/>
                </a:path>
              </a:pathLst>
            </a:custGeom>
            <a:solidFill>
              <a:srgbClr val="6968D4"/>
            </a:solidFill>
            <a:ln>
              <a:noFill/>
            </a:ln>
          </p:spPr>
        </p:sp>
        <p:sp>
          <p:nvSpPr>
            <p:cNvPr id="4" name="TextBox 4"/>
            <p:cNvSpPr txBox="1"/>
            <p:nvPr/>
          </p:nvSpPr>
          <p:spPr>
            <a:xfrm>
              <a:off x="-1" y="-38100"/>
              <a:ext cx="4642935" cy="1980757"/>
            </a:xfrm>
            <a:prstGeom prst="rect">
              <a:avLst/>
            </a:prstGeom>
          </p:spPr>
          <p:txBody>
            <a:bodyPr lIns="190500" tIns="190500" rIns="190500" bIns="190500" rtlCol="0" anchor="ctr"/>
            <a:lstStyle/>
            <a:p>
              <a:pPr>
                <a:lnSpc>
                  <a:spcPts val="2800"/>
                </a:lnSpc>
              </a:pPr>
              <a:r>
                <a:rPr lang="en-US" sz="2000" dirty="0">
                  <a:solidFill>
                    <a:srgbClr val="FFFFFF"/>
                  </a:solidFill>
                  <a:latin typeface="Hind Guntur Light Bold"/>
                </a:rPr>
                <a:t> </a:t>
              </a:r>
              <a:r>
                <a:rPr lang="en-US" sz="2000" dirty="0" err="1">
                  <a:solidFill>
                    <a:srgbClr val="FFFFFF"/>
                  </a:solidFill>
                  <a:latin typeface="Hind Guntur Light Bold"/>
                </a:rPr>
                <a:t>Smallcase</a:t>
              </a:r>
              <a:r>
                <a:rPr lang="en-US" sz="2000" dirty="0">
                  <a:solidFill>
                    <a:srgbClr val="FFFFFF"/>
                  </a:solidFill>
                  <a:latin typeface="Hind Guntur Light Bold"/>
                </a:rPr>
                <a:t> operates in a highly competitive market, with several established financial institutions and fintech companies offering similar services. The company may face challenges in attracting and retaining customers, as well as in differentiating itself from its competitors.</a:t>
              </a:r>
            </a:p>
          </p:txBody>
        </p:sp>
      </p:grpSp>
      <p:grpSp>
        <p:nvGrpSpPr>
          <p:cNvPr id="5" name="Group 5"/>
          <p:cNvGrpSpPr/>
          <p:nvPr/>
        </p:nvGrpSpPr>
        <p:grpSpPr>
          <a:xfrm>
            <a:off x="533917" y="1297305"/>
            <a:ext cx="593600" cy="612069"/>
            <a:chOff x="0" y="0"/>
            <a:chExt cx="923933" cy="952680"/>
          </a:xfrm>
        </p:grpSpPr>
        <p:sp>
          <p:nvSpPr>
            <p:cNvPr id="6" name="Freeform 6"/>
            <p:cNvSpPr/>
            <p:nvPr/>
          </p:nvSpPr>
          <p:spPr>
            <a:xfrm>
              <a:off x="-12248" y="0"/>
              <a:ext cx="948429" cy="952680"/>
            </a:xfrm>
            <a:custGeom>
              <a:avLst/>
              <a:gdLst/>
              <a:ahLst/>
              <a:cxnLst/>
              <a:rect l="l" t="t" r="r" b="b"/>
              <a:pathLst>
                <a:path w="948429" h="952680">
                  <a:moveTo>
                    <a:pt x="474215" y="0"/>
                  </a:moveTo>
                  <a:cubicBezTo>
                    <a:pt x="736458" y="1173"/>
                    <a:pt x="948429" y="214093"/>
                    <a:pt x="948429" y="476340"/>
                  </a:cubicBezTo>
                  <a:cubicBezTo>
                    <a:pt x="948429" y="738586"/>
                    <a:pt x="736458" y="951507"/>
                    <a:pt x="474215" y="952680"/>
                  </a:cubicBezTo>
                  <a:cubicBezTo>
                    <a:pt x="211971" y="951507"/>
                    <a:pt x="0" y="738586"/>
                    <a:pt x="0" y="476340"/>
                  </a:cubicBezTo>
                  <a:cubicBezTo>
                    <a:pt x="0" y="214093"/>
                    <a:pt x="211971" y="1173"/>
                    <a:pt x="474215" y="0"/>
                  </a:cubicBezTo>
                  <a:close/>
                </a:path>
              </a:pathLst>
            </a:custGeom>
            <a:solidFill>
              <a:srgbClr val="6968D4"/>
            </a:solidFill>
          </p:spPr>
        </p:sp>
        <p:sp>
          <p:nvSpPr>
            <p:cNvPr id="7" name="TextBox 7"/>
            <p:cNvSpPr txBox="1"/>
            <p:nvPr/>
          </p:nvSpPr>
          <p:spPr>
            <a:xfrm>
              <a:off x="76200" y="114300"/>
              <a:ext cx="660400" cy="622300"/>
            </a:xfrm>
            <a:prstGeom prst="rect">
              <a:avLst/>
            </a:prstGeom>
          </p:spPr>
          <p:txBody>
            <a:bodyPr lIns="50800" tIns="50800" rIns="50800" bIns="50800" rtlCol="0" anchor="ctr"/>
            <a:lstStyle/>
            <a:p>
              <a:pPr algn="ctr">
                <a:lnSpc>
                  <a:spcPts val="1599"/>
                </a:lnSpc>
              </a:pPr>
              <a:r>
                <a:rPr lang="en-US" sz="1599" spc="-31">
                  <a:solidFill>
                    <a:srgbClr val="FFFFFF"/>
                  </a:solidFill>
                  <a:latin typeface="Hind Guntur Medium Bold"/>
                </a:rPr>
                <a:t>1</a:t>
              </a:r>
            </a:p>
          </p:txBody>
        </p:sp>
      </p:grpSp>
      <p:grpSp>
        <p:nvGrpSpPr>
          <p:cNvPr id="8" name="Group 8"/>
          <p:cNvGrpSpPr/>
          <p:nvPr/>
        </p:nvGrpSpPr>
        <p:grpSpPr>
          <a:xfrm>
            <a:off x="7671315" y="2204805"/>
            <a:ext cx="3103696" cy="3103696"/>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037"/>
            </a:solidFill>
          </p:spPr>
        </p:sp>
        <p:sp>
          <p:nvSpPr>
            <p:cNvPr id="10" name="TextBox 10"/>
            <p:cNvSpPr txBox="1"/>
            <p:nvPr/>
          </p:nvSpPr>
          <p:spPr>
            <a:xfrm>
              <a:off x="76200" y="85725"/>
              <a:ext cx="660400" cy="650875"/>
            </a:xfrm>
            <a:prstGeom prst="rect">
              <a:avLst/>
            </a:prstGeom>
          </p:spPr>
          <p:txBody>
            <a:bodyPr lIns="190500" tIns="190500" rIns="190500" bIns="190500" rtlCol="0" anchor="ctr"/>
            <a:lstStyle/>
            <a:p>
              <a:pPr algn="ctr">
                <a:lnSpc>
                  <a:spcPts val="4799"/>
                </a:lnSpc>
              </a:pPr>
              <a:r>
                <a:rPr lang="en-US" sz="3999">
                  <a:solidFill>
                    <a:srgbClr val="FFFFFF"/>
                  </a:solidFill>
                  <a:latin typeface="Anton Bold"/>
                </a:rPr>
                <a:t>Problem area</a:t>
              </a:r>
            </a:p>
          </p:txBody>
        </p:sp>
      </p:grpSp>
      <p:grpSp>
        <p:nvGrpSpPr>
          <p:cNvPr id="11" name="Group 11"/>
          <p:cNvGrpSpPr/>
          <p:nvPr/>
        </p:nvGrpSpPr>
        <p:grpSpPr>
          <a:xfrm>
            <a:off x="7805925" y="5651408"/>
            <a:ext cx="2626193" cy="262619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BB1DB"/>
            </a:solidFill>
          </p:spPr>
        </p:sp>
        <p:sp>
          <p:nvSpPr>
            <p:cNvPr id="13" name="TextBox 13"/>
            <p:cNvSpPr txBox="1"/>
            <p:nvPr/>
          </p:nvSpPr>
          <p:spPr>
            <a:xfrm>
              <a:off x="76200" y="76200"/>
              <a:ext cx="660400" cy="660400"/>
            </a:xfrm>
            <a:prstGeom prst="rect">
              <a:avLst/>
            </a:prstGeom>
          </p:spPr>
          <p:txBody>
            <a:bodyPr lIns="190500" tIns="190500" rIns="190500" bIns="190500" rtlCol="0" anchor="ctr"/>
            <a:lstStyle/>
            <a:p>
              <a:pPr algn="ctr">
                <a:lnSpc>
                  <a:spcPts val="2280"/>
                </a:lnSpc>
              </a:pPr>
              <a:r>
                <a:rPr lang="en-US" sz="1900">
                  <a:solidFill>
                    <a:srgbClr val="FFFFFF"/>
                  </a:solidFill>
                  <a:latin typeface="Hind Guntur Medium Bold"/>
                </a:rPr>
                <a:t>2. Regulatory challenges</a:t>
              </a:r>
            </a:p>
          </p:txBody>
        </p:sp>
      </p:grpSp>
      <p:grpSp>
        <p:nvGrpSpPr>
          <p:cNvPr id="14" name="Group 14"/>
          <p:cNvGrpSpPr/>
          <p:nvPr/>
        </p:nvGrpSpPr>
        <p:grpSpPr>
          <a:xfrm>
            <a:off x="4547484" y="3737396"/>
            <a:ext cx="2710163" cy="2544025"/>
            <a:chOff x="-54894" y="0"/>
            <a:chExt cx="86588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968D4"/>
            </a:solidFill>
          </p:spPr>
        </p:sp>
        <p:sp>
          <p:nvSpPr>
            <p:cNvPr id="16" name="TextBox 16"/>
            <p:cNvSpPr txBox="1"/>
            <p:nvPr/>
          </p:nvSpPr>
          <p:spPr>
            <a:xfrm>
              <a:off x="-54894" y="77688"/>
              <a:ext cx="791494" cy="658912"/>
            </a:xfrm>
            <a:prstGeom prst="rect">
              <a:avLst/>
            </a:prstGeom>
          </p:spPr>
          <p:txBody>
            <a:bodyPr lIns="190500" tIns="190500" rIns="190500" bIns="190500" rtlCol="0" anchor="ctr"/>
            <a:lstStyle/>
            <a:p>
              <a:pPr marL="410206" lvl="1" indent="-205103" algn="ctr">
                <a:lnSpc>
                  <a:spcPts val="2279"/>
                </a:lnSpc>
                <a:buFont typeface="Arial"/>
                <a:buChar char="•"/>
              </a:pPr>
              <a:r>
                <a:rPr lang="en-US" sz="1899" dirty="0">
                  <a:solidFill>
                    <a:srgbClr val="FFFFFF"/>
                  </a:solidFill>
                  <a:latin typeface="Hind Guntur Medium Bold"/>
                </a:rPr>
                <a:t>Competition</a:t>
              </a:r>
            </a:p>
          </p:txBody>
        </p:sp>
      </p:grpSp>
      <p:grpSp>
        <p:nvGrpSpPr>
          <p:cNvPr id="17" name="Group 17"/>
          <p:cNvGrpSpPr/>
          <p:nvPr/>
        </p:nvGrpSpPr>
        <p:grpSpPr>
          <a:xfrm>
            <a:off x="11040826" y="4651716"/>
            <a:ext cx="2467944" cy="2490970"/>
            <a:chOff x="0" y="0"/>
            <a:chExt cx="812800" cy="820384"/>
          </a:xfrm>
        </p:grpSpPr>
        <p:sp>
          <p:nvSpPr>
            <p:cNvPr id="18" name="Freeform 18"/>
            <p:cNvSpPr/>
            <p:nvPr/>
          </p:nvSpPr>
          <p:spPr>
            <a:xfrm>
              <a:off x="-1961" y="0"/>
              <a:ext cx="816723" cy="820384"/>
            </a:xfrm>
            <a:custGeom>
              <a:avLst/>
              <a:gdLst/>
              <a:ahLst/>
              <a:cxnLst/>
              <a:rect l="l" t="t" r="r" b="b"/>
              <a:pathLst>
                <a:path w="816723" h="820384">
                  <a:moveTo>
                    <a:pt x="408361" y="0"/>
                  </a:moveTo>
                  <a:cubicBezTo>
                    <a:pt x="634188" y="1010"/>
                    <a:pt x="816722" y="184363"/>
                    <a:pt x="816722" y="410192"/>
                  </a:cubicBezTo>
                  <a:cubicBezTo>
                    <a:pt x="816722" y="636021"/>
                    <a:pt x="634188" y="819374"/>
                    <a:pt x="408361" y="820384"/>
                  </a:cubicBezTo>
                  <a:cubicBezTo>
                    <a:pt x="182534" y="819374"/>
                    <a:pt x="0" y="636021"/>
                    <a:pt x="0" y="410192"/>
                  </a:cubicBezTo>
                  <a:cubicBezTo>
                    <a:pt x="0" y="184363"/>
                    <a:pt x="182534" y="1010"/>
                    <a:pt x="408361" y="0"/>
                  </a:cubicBezTo>
                  <a:close/>
                </a:path>
              </a:pathLst>
            </a:custGeom>
            <a:solidFill>
              <a:srgbClr val="E65BC3"/>
            </a:solidFill>
          </p:spPr>
        </p:sp>
        <p:sp>
          <p:nvSpPr>
            <p:cNvPr id="19" name="TextBox 19"/>
            <p:cNvSpPr txBox="1"/>
            <p:nvPr/>
          </p:nvSpPr>
          <p:spPr>
            <a:xfrm>
              <a:off x="76200" y="76200"/>
              <a:ext cx="660400" cy="660400"/>
            </a:xfrm>
            <a:prstGeom prst="rect">
              <a:avLst/>
            </a:prstGeom>
          </p:spPr>
          <p:txBody>
            <a:bodyPr lIns="190500" tIns="190500" rIns="190500" bIns="190500" rtlCol="0" anchor="ctr"/>
            <a:lstStyle/>
            <a:p>
              <a:pPr algn="ctr">
                <a:lnSpc>
                  <a:spcPts val="2280"/>
                </a:lnSpc>
              </a:pPr>
              <a:r>
                <a:rPr lang="en-US" sz="1900">
                  <a:solidFill>
                    <a:srgbClr val="FFFFFF"/>
                  </a:solidFill>
                  <a:latin typeface="Hind Guntur Medium Bold"/>
                </a:rPr>
                <a:t>3. Dependence on technology</a:t>
              </a:r>
            </a:p>
          </p:txBody>
        </p:sp>
      </p:grpSp>
      <p:sp>
        <p:nvSpPr>
          <p:cNvPr id="20" name="AutoShape 20"/>
          <p:cNvSpPr/>
          <p:nvPr/>
        </p:nvSpPr>
        <p:spPr>
          <a:xfrm rot="-1271263">
            <a:off x="7155974" y="4419327"/>
            <a:ext cx="641538" cy="0"/>
          </a:xfrm>
          <a:prstGeom prst="line">
            <a:avLst/>
          </a:prstGeom>
          <a:ln w="28575" cap="flat">
            <a:solidFill>
              <a:srgbClr val="FFFFFF"/>
            </a:solidFill>
            <a:prstDash val="solid"/>
            <a:headEnd type="none" w="sm" len="sm"/>
            <a:tailEnd type="none" w="sm" len="sm"/>
          </a:ln>
        </p:spPr>
      </p:sp>
      <p:sp>
        <p:nvSpPr>
          <p:cNvPr id="21" name="AutoShape 21"/>
          <p:cNvSpPr/>
          <p:nvPr/>
        </p:nvSpPr>
        <p:spPr>
          <a:xfrm rot="2102848">
            <a:off x="10408719" y="4902837"/>
            <a:ext cx="937700" cy="0"/>
          </a:xfrm>
          <a:prstGeom prst="line">
            <a:avLst/>
          </a:prstGeom>
          <a:ln w="28575" cap="flat">
            <a:solidFill>
              <a:srgbClr val="FFFFFF"/>
            </a:solidFill>
            <a:prstDash val="solid"/>
            <a:headEnd type="none" w="sm" len="sm"/>
            <a:tailEnd type="none" w="sm" len="sm"/>
          </a:ln>
        </p:spPr>
      </p:sp>
      <p:sp>
        <p:nvSpPr>
          <p:cNvPr id="22" name="AutoShape 22"/>
          <p:cNvSpPr/>
          <p:nvPr/>
        </p:nvSpPr>
        <p:spPr>
          <a:xfrm rot="-5288434">
            <a:off x="8994935" y="5465606"/>
            <a:ext cx="344568" cy="0"/>
          </a:xfrm>
          <a:prstGeom prst="line">
            <a:avLst/>
          </a:prstGeom>
          <a:ln w="28575" cap="flat">
            <a:solidFill>
              <a:srgbClr val="FFFFFF"/>
            </a:solidFill>
            <a:prstDash val="solid"/>
            <a:headEnd type="none" w="sm" len="sm"/>
            <a:tailEnd type="none" w="sm" len="sm"/>
          </a:ln>
        </p:spPr>
      </p:sp>
      <p:grpSp>
        <p:nvGrpSpPr>
          <p:cNvPr id="23" name="Group 23"/>
          <p:cNvGrpSpPr/>
          <p:nvPr/>
        </p:nvGrpSpPr>
        <p:grpSpPr>
          <a:xfrm>
            <a:off x="1784852" y="6957167"/>
            <a:ext cx="5964300" cy="2062363"/>
            <a:chOff x="-14602" y="-10875"/>
            <a:chExt cx="8671722" cy="2924543"/>
          </a:xfrm>
        </p:grpSpPr>
        <p:sp>
          <p:nvSpPr>
            <p:cNvPr id="24" name="Freeform 24"/>
            <p:cNvSpPr/>
            <p:nvPr/>
          </p:nvSpPr>
          <p:spPr>
            <a:xfrm>
              <a:off x="0" y="0"/>
              <a:ext cx="8657120" cy="2913668"/>
            </a:xfrm>
            <a:custGeom>
              <a:avLst/>
              <a:gdLst/>
              <a:ahLst/>
              <a:cxnLst/>
              <a:rect l="l" t="t" r="r" b="b"/>
              <a:pathLst>
                <a:path w="8657120" h="2913668">
                  <a:moveTo>
                    <a:pt x="0" y="0"/>
                  </a:moveTo>
                  <a:lnTo>
                    <a:pt x="8657120" y="0"/>
                  </a:lnTo>
                  <a:lnTo>
                    <a:pt x="8657120" y="2913668"/>
                  </a:lnTo>
                  <a:lnTo>
                    <a:pt x="0" y="2913668"/>
                  </a:lnTo>
                  <a:close/>
                </a:path>
              </a:pathLst>
            </a:custGeom>
            <a:solidFill>
              <a:srgbClr val="2BB1DB"/>
            </a:solidFill>
            <a:ln>
              <a:noFill/>
            </a:ln>
          </p:spPr>
        </p:sp>
        <p:sp>
          <p:nvSpPr>
            <p:cNvPr id="25" name="TextBox 25"/>
            <p:cNvSpPr txBox="1"/>
            <p:nvPr/>
          </p:nvSpPr>
          <p:spPr>
            <a:xfrm>
              <a:off x="-14602" y="-10875"/>
              <a:ext cx="8671721" cy="2924542"/>
            </a:xfrm>
            <a:prstGeom prst="rect">
              <a:avLst/>
            </a:prstGeom>
          </p:spPr>
          <p:txBody>
            <a:bodyPr lIns="254000" tIns="254000" rIns="254000" bIns="254000" rtlCol="0" anchor="ctr"/>
            <a:lstStyle/>
            <a:p>
              <a:pPr>
                <a:lnSpc>
                  <a:spcPts val="2800"/>
                </a:lnSpc>
              </a:pPr>
              <a:r>
                <a:rPr lang="en-US" sz="2000" dirty="0" err="1">
                  <a:solidFill>
                    <a:srgbClr val="FFFFFF"/>
                  </a:solidFill>
                  <a:latin typeface="Hind Guntur Light Bold"/>
                </a:rPr>
                <a:t>Smallcase</a:t>
              </a:r>
              <a:r>
                <a:rPr lang="en-US" sz="2000" dirty="0">
                  <a:solidFill>
                    <a:srgbClr val="FFFFFF"/>
                  </a:solidFill>
                  <a:latin typeface="Hind Guntur Light Bold"/>
                </a:rPr>
                <a:t> operates in a highly regulated industry, and may face challenges in navigating complex regulations and complying with regulatory requirements.</a:t>
              </a:r>
            </a:p>
          </p:txBody>
        </p:sp>
      </p:grpSp>
      <p:grpSp>
        <p:nvGrpSpPr>
          <p:cNvPr id="26" name="Group 26"/>
          <p:cNvGrpSpPr/>
          <p:nvPr/>
        </p:nvGrpSpPr>
        <p:grpSpPr>
          <a:xfrm>
            <a:off x="937221" y="7142686"/>
            <a:ext cx="605232" cy="612069"/>
            <a:chOff x="0" y="0"/>
            <a:chExt cx="942038" cy="952680"/>
          </a:xfrm>
        </p:grpSpPr>
        <p:sp>
          <p:nvSpPr>
            <p:cNvPr id="27" name="Freeform 27"/>
            <p:cNvSpPr/>
            <p:nvPr/>
          </p:nvSpPr>
          <p:spPr>
            <a:xfrm>
              <a:off x="-3195" y="0"/>
              <a:ext cx="948429" cy="952680"/>
            </a:xfrm>
            <a:custGeom>
              <a:avLst/>
              <a:gdLst/>
              <a:ahLst/>
              <a:cxnLst/>
              <a:rect l="l" t="t" r="r" b="b"/>
              <a:pathLst>
                <a:path w="948429" h="952680">
                  <a:moveTo>
                    <a:pt x="474214" y="0"/>
                  </a:moveTo>
                  <a:cubicBezTo>
                    <a:pt x="736458" y="1173"/>
                    <a:pt x="948428" y="214093"/>
                    <a:pt x="948428" y="476340"/>
                  </a:cubicBezTo>
                  <a:cubicBezTo>
                    <a:pt x="948428" y="738586"/>
                    <a:pt x="736458" y="951507"/>
                    <a:pt x="474214" y="952680"/>
                  </a:cubicBezTo>
                  <a:cubicBezTo>
                    <a:pt x="211970" y="951507"/>
                    <a:pt x="0" y="738586"/>
                    <a:pt x="0" y="476340"/>
                  </a:cubicBezTo>
                  <a:cubicBezTo>
                    <a:pt x="0" y="214093"/>
                    <a:pt x="211970" y="1173"/>
                    <a:pt x="474214" y="0"/>
                  </a:cubicBezTo>
                  <a:close/>
                </a:path>
              </a:pathLst>
            </a:custGeom>
            <a:solidFill>
              <a:srgbClr val="6968D4"/>
            </a:solidFill>
          </p:spPr>
        </p:sp>
        <p:sp>
          <p:nvSpPr>
            <p:cNvPr id="28" name="TextBox 28"/>
            <p:cNvSpPr txBox="1"/>
            <p:nvPr/>
          </p:nvSpPr>
          <p:spPr>
            <a:xfrm>
              <a:off x="76200" y="114300"/>
              <a:ext cx="660400" cy="622300"/>
            </a:xfrm>
            <a:prstGeom prst="rect">
              <a:avLst/>
            </a:prstGeom>
          </p:spPr>
          <p:txBody>
            <a:bodyPr lIns="50800" tIns="50800" rIns="50800" bIns="50800" rtlCol="0" anchor="ctr"/>
            <a:lstStyle/>
            <a:p>
              <a:pPr algn="ctr">
                <a:lnSpc>
                  <a:spcPts val="1599"/>
                </a:lnSpc>
              </a:pPr>
              <a:r>
                <a:rPr lang="en-US" sz="1599" spc="-31">
                  <a:solidFill>
                    <a:srgbClr val="FFFFFF"/>
                  </a:solidFill>
                  <a:latin typeface="Hind Guntur Medium Bold"/>
                </a:rPr>
                <a:t>2</a:t>
              </a:r>
            </a:p>
          </p:txBody>
        </p:sp>
      </p:grpSp>
      <p:grpSp>
        <p:nvGrpSpPr>
          <p:cNvPr id="29" name="Group 29"/>
          <p:cNvGrpSpPr/>
          <p:nvPr/>
        </p:nvGrpSpPr>
        <p:grpSpPr>
          <a:xfrm>
            <a:off x="11419528" y="1883673"/>
            <a:ext cx="6249590" cy="2343578"/>
            <a:chOff x="0" y="-38100"/>
            <a:chExt cx="9264650" cy="3474217"/>
          </a:xfrm>
        </p:grpSpPr>
        <p:sp>
          <p:nvSpPr>
            <p:cNvPr id="30" name="Freeform 30"/>
            <p:cNvSpPr/>
            <p:nvPr/>
          </p:nvSpPr>
          <p:spPr>
            <a:xfrm>
              <a:off x="0" y="0"/>
              <a:ext cx="9264650" cy="3436117"/>
            </a:xfrm>
            <a:custGeom>
              <a:avLst/>
              <a:gdLst/>
              <a:ahLst/>
              <a:cxnLst/>
              <a:rect l="l" t="t" r="r" b="b"/>
              <a:pathLst>
                <a:path w="9264650" h="3436117">
                  <a:moveTo>
                    <a:pt x="0" y="0"/>
                  </a:moveTo>
                  <a:lnTo>
                    <a:pt x="9264650" y="0"/>
                  </a:lnTo>
                  <a:lnTo>
                    <a:pt x="9264650" y="3436117"/>
                  </a:lnTo>
                  <a:lnTo>
                    <a:pt x="0" y="3436117"/>
                  </a:lnTo>
                  <a:close/>
                </a:path>
              </a:pathLst>
            </a:custGeom>
            <a:solidFill>
              <a:srgbClr val="E65BC3"/>
            </a:solidFill>
            <a:ln>
              <a:noFill/>
            </a:ln>
          </p:spPr>
        </p:sp>
        <p:sp>
          <p:nvSpPr>
            <p:cNvPr id="31" name="TextBox 31"/>
            <p:cNvSpPr txBox="1"/>
            <p:nvPr/>
          </p:nvSpPr>
          <p:spPr>
            <a:xfrm>
              <a:off x="0" y="-38100"/>
              <a:ext cx="9264650" cy="3436116"/>
            </a:xfrm>
            <a:prstGeom prst="rect">
              <a:avLst/>
            </a:prstGeom>
          </p:spPr>
          <p:txBody>
            <a:bodyPr lIns="254000" tIns="254000" rIns="254000" bIns="254000" rtlCol="0" anchor="ctr"/>
            <a:lstStyle/>
            <a:p>
              <a:pPr>
                <a:lnSpc>
                  <a:spcPts val="2800"/>
                </a:lnSpc>
              </a:pPr>
              <a:r>
                <a:rPr lang="en-US" sz="2000" dirty="0" err="1">
                  <a:solidFill>
                    <a:srgbClr val="FFFFFF"/>
                  </a:solidFill>
                  <a:latin typeface="Hind Guntur Light Bold"/>
                </a:rPr>
                <a:t>Smallcase's</a:t>
              </a:r>
              <a:r>
                <a:rPr lang="en-US" sz="2000" dirty="0">
                  <a:solidFill>
                    <a:srgbClr val="FFFFFF"/>
                  </a:solidFill>
                  <a:latin typeface="Hind Guntur Light Bold"/>
                </a:rPr>
                <a:t> platform and services rely heavily on technology, and the company may face challenges in maintaining the reliability and security of its systems and in responding to technological disruptions or failures.</a:t>
              </a:r>
            </a:p>
          </p:txBody>
        </p:sp>
      </p:grpSp>
      <p:grpSp>
        <p:nvGrpSpPr>
          <p:cNvPr id="32" name="Group 32"/>
          <p:cNvGrpSpPr/>
          <p:nvPr/>
        </p:nvGrpSpPr>
        <p:grpSpPr>
          <a:xfrm>
            <a:off x="10662791" y="1972762"/>
            <a:ext cx="606818" cy="612069"/>
            <a:chOff x="0" y="0"/>
            <a:chExt cx="944506" cy="952680"/>
          </a:xfrm>
        </p:grpSpPr>
        <p:sp>
          <p:nvSpPr>
            <p:cNvPr id="33" name="Freeform 33"/>
            <p:cNvSpPr/>
            <p:nvPr/>
          </p:nvSpPr>
          <p:spPr>
            <a:xfrm>
              <a:off x="-1961" y="0"/>
              <a:ext cx="948429" cy="952680"/>
            </a:xfrm>
            <a:custGeom>
              <a:avLst/>
              <a:gdLst/>
              <a:ahLst/>
              <a:cxnLst/>
              <a:rect l="l" t="t" r="r" b="b"/>
              <a:pathLst>
                <a:path w="948429" h="952680">
                  <a:moveTo>
                    <a:pt x="474214" y="0"/>
                  </a:moveTo>
                  <a:cubicBezTo>
                    <a:pt x="736458" y="1173"/>
                    <a:pt x="948429" y="214093"/>
                    <a:pt x="948429" y="476340"/>
                  </a:cubicBezTo>
                  <a:cubicBezTo>
                    <a:pt x="948429" y="738586"/>
                    <a:pt x="736458" y="951507"/>
                    <a:pt x="474214" y="952680"/>
                  </a:cubicBezTo>
                  <a:cubicBezTo>
                    <a:pt x="211971" y="951507"/>
                    <a:pt x="0" y="738586"/>
                    <a:pt x="0" y="476340"/>
                  </a:cubicBezTo>
                  <a:cubicBezTo>
                    <a:pt x="0" y="214093"/>
                    <a:pt x="211971" y="1173"/>
                    <a:pt x="474214" y="0"/>
                  </a:cubicBezTo>
                  <a:close/>
                </a:path>
              </a:pathLst>
            </a:custGeom>
            <a:solidFill>
              <a:srgbClr val="6968D4"/>
            </a:solidFill>
          </p:spPr>
        </p:sp>
        <p:sp>
          <p:nvSpPr>
            <p:cNvPr id="34" name="TextBox 34"/>
            <p:cNvSpPr txBox="1"/>
            <p:nvPr/>
          </p:nvSpPr>
          <p:spPr>
            <a:xfrm>
              <a:off x="76200" y="114300"/>
              <a:ext cx="660400" cy="622300"/>
            </a:xfrm>
            <a:prstGeom prst="rect">
              <a:avLst/>
            </a:prstGeom>
          </p:spPr>
          <p:txBody>
            <a:bodyPr lIns="50800" tIns="50800" rIns="50800" bIns="50800" rtlCol="0" anchor="ctr"/>
            <a:lstStyle/>
            <a:p>
              <a:pPr algn="ctr">
                <a:lnSpc>
                  <a:spcPts val="1599"/>
                </a:lnSpc>
              </a:pPr>
              <a:r>
                <a:rPr lang="en-US" sz="1599" spc="-31">
                  <a:solidFill>
                    <a:srgbClr val="FFFFFF"/>
                  </a:solidFill>
                  <a:latin typeface="Hind Guntur Medium Bold"/>
                </a:rPr>
                <a:t>3</a:t>
              </a:r>
            </a:p>
          </p:txBody>
        </p:sp>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72101" y="-3152044"/>
            <a:ext cx="6304087" cy="6304087"/>
          </a:xfrm>
          <a:prstGeom prst="rect">
            <a:avLst/>
          </a:prstGeom>
        </p:spPr>
      </p:pic>
      <p:grpSp>
        <p:nvGrpSpPr>
          <p:cNvPr id="3" name="Group 3"/>
          <p:cNvGrpSpPr>
            <a:grpSpLocks noChangeAspect="1"/>
          </p:cNvGrpSpPr>
          <p:nvPr/>
        </p:nvGrpSpPr>
        <p:grpSpPr>
          <a:xfrm>
            <a:off x="7663936" y="1028700"/>
            <a:ext cx="4567887" cy="456788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t="-24985" b="-24985"/>
              </a:stretch>
            </a:blipFill>
          </p:spPr>
        </p:sp>
      </p:grpSp>
      <p:grpSp>
        <p:nvGrpSpPr>
          <p:cNvPr id="5" name="Group 5"/>
          <p:cNvGrpSpPr>
            <a:grpSpLocks noChangeAspect="1"/>
          </p:cNvGrpSpPr>
          <p:nvPr/>
        </p:nvGrpSpPr>
        <p:grpSpPr>
          <a:xfrm>
            <a:off x="12691413" y="1028700"/>
            <a:ext cx="4567887" cy="4567887"/>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15678" r="-34445"/>
              </a:stretch>
            </a:blipFill>
          </p:spPr>
        </p:sp>
      </p:grpSp>
      <p:sp>
        <p:nvSpPr>
          <p:cNvPr id="7" name="TextBox 7"/>
          <p:cNvSpPr txBox="1"/>
          <p:nvPr/>
        </p:nvSpPr>
        <p:spPr>
          <a:xfrm>
            <a:off x="1708721" y="4218002"/>
            <a:ext cx="5139180" cy="1990090"/>
          </a:xfrm>
          <a:prstGeom prst="rect">
            <a:avLst/>
          </a:prstGeom>
        </p:spPr>
        <p:txBody>
          <a:bodyPr lIns="0" tIns="0" rIns="0" bIns="0" rtlCol="0" anchor="t">
            <a:spAutoFit/>
          </a:bodyPr>
          <a:lstStyle/>
          <a:p>
            <a:pPr>
              <a:lnSpc>
                <a:spcPts val="2659"/>
              </a:lnSpc>
            </a:pPr>
            <a:r>
              <a:rPr lang="en-US" sz="1899">
                <a:solidFill>
                  <a:srgbClr val="FFFFFF"/>
                </a:solidFill>
                <a:latin typeface="Open Sans"/>
              </a:rPr>
              <a:t>Smallcase may look to expand its product offerings to include new investment products and services, such as bonds, real estate investment trusts (REITs), and alternative investments.</a:t>
            </a:r>
          </a:p>
          <a:p>
            <a:pPr>
              <a:lnSpc>
                <a:spcPts val="2659"/>
              </a:lnSpc>
              <a:spcBef>
                <a:spcPct val="0"/>
              </a:spcBef>
            </a:pPr>
            <a:endParaRPr lang="en-US" sz="1899">
              <a:solidFill>
                <a:srgbClr val="FFFFFF"/>
              </a:solidFill>
              <a:latin typeface="Open Sans"/>
            </a:endParaRPr>
          </a:p>
        </p:txBody>
      </p:sp>
      <p:sp>
        <p:nvSpPr>
          <p:cNvPr id="8" name="TextBox 8"/>
          <p:cNvSpPr txBox="1"/>
          <p:nvPr/>
        </p:nvSpPr>
        <p:spPr>
          <a:xfrm>
            <a:off x="1028700" y="3571163"/>
            <a:ext cx="6635236" cy="483871"/>
          </a:xfrm>
          <a:prstGeom prst="rect">
            <a:avLst/>
          </a:prstGeom>
        </p:spPr>
        <p:txBody>
          <a:bodyPr lIns="0" tIns="0" rIns="0" bIns="0" rtlCol="0" anchor="t">
            <a:spAutoFit/>
          </a:bodyPr>
          <a:lstStyle/>
          <a:p>
            <a:pPr>
              <a:lnSpc>
                <a:spcPts val="3779"/>
              </a:lnSpc>
            </a:pPr>
            <a:r>
              <a:rPr lang="en-US" sz="2699">
                <a:solidFill>
                  <a:srgbClr val="FFFFFF"/>
                </a:solidFill>
                <a:latin typeface="Poppins Bold"/>
              </a:rPr>
              <a:t>1.Expansion of product offerings</a:t>
            </a:r>
          </a:p>
        </p:txBody>
      </p:sp>
      <p:sp>
        <p:nvSpPr>
          <p:cNvPr id="9" name="TextBox 9"/>
          <p:cNvSpPr txBox="1"/>
          <p:nvPr/>
        </p:nvSpPr>
        <p:spPr>
          <a:xfrm>
            <a:off x="1708721" y="6772400"/>
            <a:ext cx="6790081" cy="1323340"/>
          </a:xfrm>
          <a:prstGeom prst="rect">
            <a:avLst/>
          </a:prstGeom>
        </p:spPr>
        <p:txBody>
          <a:bodyPr lIns="0" tIns="0" rIns="0" bIns="0" rtlCol="0" anchor="t">
            <a:spAutoFit/>
          </a:bodyPr>
          <a:lstStyle/>
          <a:p>
            <a:pPr>
              <a:lnSpc>
                <a:spcPts val="2659"/>
              </a:lnSpc>
              <a:spcBef>
                <a:spcPct val="0"/>
              </a:spcBef>
            </a:pPr>
            <a:r>
              <a:rPr lang="en-US" sz="1899">
                <a:solidFill>
                  <a:srgbClr val="FFFFFF"/>
                </a:solidFill>
                <a:latin typeface="Open Sans"/>
              </a:rPr>
              <a:t> Smallcase may look to integrate its platform with other financial services, such as banking and insurance, to offer a more comprehensive suite of financial products and services to its customers.</a:t>
            </a:r>
          </a:p>
        </p:txBody>
      </p:sp>
      <p:sp>
        <p:nvSpPr>
          <p:cNvPr id="10" name="TextBox 10"/>
          <p:cNvSpPr txBox="1"/>
          <p:nvPr/>
        </p:nvSpPr>
        <p:spPr>
          <a:xfrm>
            <a:off x="1028700" y="6136129"/>
            <a:ext cx="8115300" cy="483871"/>
          </a:xfrm>
          <a:prstGeom prst="rect">
            <a:avLst/>
          </a:prstGeom>
        </p:spPr>
        <p:txBody>
          <a:bodyPr lIns="0" tIns="0" rIns="0" bIns="0" rtlCol="0" anchor="t">
            <a:spAutoFit/>
          </a:bodyPr>
          <a:lstStyle/>
          <a:p>
            <a:pPr>
              <a:lnSpc>
                <a:spcPts val="3779"/>
              </a:lnSpc>
              <a:spcBef>
                <a:spcPct val="0"/>
              </a:spcBef>
            </a:pPr>
            <a:r>
              <a:rPr lang="en-US" sz="2699">
                <a:solidFill>
                  <a:srgbClr val="FFFFFF"/>
                </a:solidFill>
                <a:latin typeface="Poppins Bold"/>
              </a:rPr>
              <a:t>2. Integration with other financial services</a:t>
            </a:r>
          </a:p>
        </p:txBody>
      </p:sp>
      <p:sp>
        <p:nvSpPr>
          <p:cNvPr id="11" name="TextBox 11"/>
          <p:cNvSpPr txBox="1"/>
          <p:nvPr/>
        </p:nvSpPr>
        <p:spPr>
          <a:xfrm>
            <a:off x="9705885" y="6772400"/>
            <a:ext cx="6288920" cy="1270000"/>
          </a:xfrm>
          <a:prstGeom prst="rect">
            <a:avLst/>
          </a:prstGeom>
        </p:spPr>
        <p:txBody>
          <a:bodyPr lIns="0" tIns="0" rIns="0" bIns="0" rtlCol="0" anchor="t">
            <a:spAutoFit/>
          </a:bodyPr>
          <a:lstStyle/>
          <a:p>
            <a:pPr>
              <a:lnSpc>
                <a:spcPts val="2659"/>
              </a:lnSpc>
            </a:pPr>
            <a:r>
              <a:rPr lang="en-US" sz="1899">
                <a:solidFill>
                  <a:srgbClr val="FFFFFF"/>
                </a:solidFill>
                <a:latin typeface="Open Sans"/>
              </a:rPr>
              <a:t>Smallcase may look to invest in new technology and innovation to enhance the user experience and improve the efficiency of its platform.</a:t>
            </a:r>
          </a:p>
          <a:p>
            <a:pPr>
              <a:lnSpc>
                <a:spcPts val="2239"/>
              </a:lnSpc>
              <a:spcBef>
                <a:spcPct val="0"/>
              </a:spcBef>
            </a:pPr>
            <a:endParaRPr lang="en-US" sz="1899">
              <a:solidFill>
                <a:srgbClr val="FFFFFF"/>
              </a:solidFill>
              <a:latin typeface="Open Sans"/>
            </a:endParaRPr>
          </a:p>
        </p:txBody>
      </p:sp>
      <p:sp>
        <p:nvSpPr>
          <p:cNvPr id="12" name="TextBox 12"/>
          <p:cNvSpPr txBox="1"/>
          <p:nvPr/>
        </p:nvSpPr>
        <p:spPr>
          <a:xfrm>
            <a:off x="9391440" y="6136129"/>
            <a:ext cx="5680766" cy="483871"/>
          </a:xfrm>
          <a:prstGeom prst="rect">
            <a:avLst/>
          </a:prstGeom>
        </p:spPr>
        <p:txBody>
          <a:bodyPr lIns="0" tIns="0" rIns="0" bIns="0" rtlCol="0" anchor="t">
            <a:spAutoFit/>
          </a:bodyPr>
          <a:lstStyle/>
          <a:p>
            <a:pPr>
              <a:lnSpc>
                <a:spcPts val="3779"/>
              </a:lnSpc>
              <a:spcBef>
                <a:spcPct val="0"/>
              </a:spcBef>
            </a:pPr>
            <a:r>
              <a:rPr lang="en-US" sz="2699">
                <a:solidFill>
                  <a:srgbClr val="FFFFFF"/>
                </a:solidFill>
                <a:latin typeface="Poppins Bold"/>
              </a:rPr>
              <a:t>3. Investment in technology</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87969" y="3851482"/>
            <a:ext cx="951933" cy="951933"/>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3333" y="3851482"/>
            <a:ext cx="951933" cy="951933"/>
          </a:xfrm>
          <a:prstGeom prst="rect">
            <a:avLst/>
          </a:prstGeom>
        </p:spPr>
      </p:pic>
      <p:sp>
        <p:nvSpPr>
          <p:cNvPr id="15" name="TextBox 15"/>
          <p:cNvSpPr txBox="1"/>
          <p:nvPr/>
        </p:nvSpPr>
        <p:spPr>
          <a:xfrm>
            <a:off x="1028700" y="1689678"/>
            <a:ext cx="5819201" cy="1771650"/>
          </a:xfrm>
          <a:prstGeom prst="rect">
            <a:avLst/>
          </a:prstGeom>
        </p:spPr>
        <p:txBody>
          <a:bodyPr lIns="0" tIns="0" rIns="0" bIns="0" rtlCol="0" anchor="t">
            <a:spAutoFit/>
          </a:bodyPr>
          <a:lstStyle/>
          <a:p>
            <a:pPr>
              <a:lnSpc>
                <a:spcPts val="6720"/>
              </a:lnSpc>
            </a:pPr>
            <a:r>
              <a:rPr lang="en-US" sz="5600">
                <a:solidFill>
                  <a:srgbClr val="FFFFFF"/>
                </a:solidFill>
                <a:latin typeface="Horizon Bold"/>
              </a:rPr>
              <a:t>Future scope</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1" name="Picture 41"/>
          <p:cNvPicPr>
            <a:picLocks noChangeAspect="1"/>
          </p:cNvPicPr>
          <p:nvPr/>
        </p:nvPicPr>
        <p:blipFill>
          <a:blip r:embed="rId2"/>
          <a:srcRect l="3361" t="20697" b="4245"/>
          <a:stretch>
            <a:fillRect/>
          </a:stretch>
        </p:blipFill>
        <p:spPr>
          <a:xfrm>
            <a:off x="12667561" y="7207744"/>
            <a:ext cx="4591739" cy="627499"/>
          </a:xfrm>
          <a:prstGeom prst="rect">
            <a:avLst/>
          </a:prstGeom>
        </p:spPr>
      </p:pic>
      <p:pic>
        <p:nvPicPr>
          <p:cNvPr id="38" name="Picture 38"/>
          <p:cNvPicPr>
            <a:picLocks noChangeAspect="1"/>
          </p:cNvPicPr>
          <p:nvPr/>
        </p:nvPicPr>
        <p:blipFill>
          <a:blip r:embed="rId2"/>
          <a:srcRect l="3361" t="20697" b="4245"/>
          <a:stretch>
            <a:fillRect/>
          </a:stretch>
        </p:blipFill>
        <p:spPr>
          <a:xfrm>
            <a:off x="8762074" y="6245547"/>
            <a:ext cx="4591739" cy="627499"/>
          </a:xfrm>
          <a:prstGeom prst="rect">
            <a:avLst/>
          </a:prstGeom>
        </p:spPr>
      </p:pic>
      <p:pic>
        <p:nvPicPr>
          <p:cNvPr id="40" name="Picture 40"/>
          <p:cNvPicPr>
            <a:picLocks noChangeAspect="1"/>
          </p:cNvPicPr>
          <p:nvPr/>
        </p:nvPicPr>
        <p:blipFill>
          <a:blip r:embed="rId2"/>
          <a:srcRect l="3361" t="20697" b="4245"/>
          <a:stretch>
            <a:fillRect/>
          </a:stretch>
        </p:blipFill>
        <p:spPr>
          <a:xfrm>
            <a:off x="8762074" y="4354416"/>
            <a:ext cx="4591739" cy="627499"/>
          </a:xfrm>
          <a:prstGeom prst="rect">
            <a:avLst/>
          </a:prstGeom>
        </p:spPr>
      </p:pic>
      <p:pic>
        <p:nvPicPr>
          <p:cNvPr id="39" name="Picture 39"/>
          <p:cNvPicPr>
            <a:picLocks noChangeAspect="1"/>
          </p:cNvPicPr>
          <p:nvPr/>
        </p:nvPicPr>
        <p:blipFill>
          <a:blip r:embed="rId2"/>
          <a:srcRect l="3361" t="20697" b="4245"/>
          <a:stretch>
            <a:fillRect/>
          </a:stretch>
        </p:blipFill>
        <p:spPr>
          <a:xfrm>
            <a:off x="12667561" y="3408850"/>
            <a:ext cx="4591739" cy="627499"/>
          </a:xfrm>
          <a:prstGeom prst="rect">
            <a:avLst/>
          </a:prstGeom>
        </p:spPr>
      </p:pic>
      <p:pic>
        <p:nvPicPr>
          <p:cNvPr id="2" name="Picture 2"/>
          <p:cNvPicPr>
            <a:picLocks noChangeAspect="1"/>
          </p:cNvPicPr>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5830" t="22922" r="5612" b="7546"/>
          <a:stretch>
            <a:fillRect/>
          </a:stretch>
        </p:blipFill>
        <p:spPr>
          <a:xfrm>
            <a:off x="7800546" y="1517718"/>
            <a:ext cx="9643626" cy="7571792"/>
          </a:xfrm>
          <a:prstGeom prst="rect">
            <a:avLst/>
          </a:prstGeom>
        </p:spPr>
      </p:pic>
      <p:pic>
        <p:nvPicPr>
          <p:cNvPr id="3" name="Picture 3"/>
          <p:cNvPicPr>
            <a:picLocks noChangeAspect="1"/>
          </p:cNvPicPr>
          <p:nvPr/>
        </p:nvPicPr>
        <p:blipFill>
          <a:blip r:embed="rId2"/>
          <a:srcRect l="3361" t="20697" b="4245"/>
          <a:stretch>
            <a:fillRect/>
          </a:stretch>
        </p:blipFill>
        <p:spPr>
          <a:xfrm>
            <a:off x="8762074" y="2463284"/>
            <a:ext cx="4591739" cy="627499"/>
          </a:xfrm>
          <a:prstGeom prst="rect">
            <a:avLst/>
          </a:prstGeom>
        </p:spPr>
      </p:pic>
      <p:pic>
        <p:nvPicPr>
          <p:cNvPr id="4" name="Picture 4"/>
          <p:cNvPicPr>
            <a:picLocks noChangeAspect="1"/>
          </p:cNvPicPr>
          <p:nvPr/>
        </p:nvPicPr>
        <p:blipFill>
          <a:blip r:embed="rId2"/>
          <a:srcRect l="3361" t="20697" b="4245"/>
          <a:stretch>
            <a:fillRect/>
          </a:stretch>
        </p:blipFill>
        <p:spPr>
          <a:xfrm>
            <a:off x="12707029" y="5303615"/>
            <a:ext cx="4552271" cy="622105"/>
          </a:xfrm>
          <a:prstGeom prst="rect">
            <a:avLst/>
          </a:prstGeom>
        </p:spPr>
      </p:pic>
      <p:pic>
        <p:nvPicPr>
          <p:cNvPr id="5" name="Picture 5"/>
          <p:cNvPicPr>
            <a:picLocks noChangeAspect="1"/>
          </p:cNvPicPr>
          <p:nvPr/>
        </p:nvPicPr>
        <p:blipFill>
          <a:blip r:embed="rId2"/>
          <a:srcRect l="3361" t="20697" b="4245"/>
          <a:stretch>
            <a:fillRect/>
          </a:stretch>
        </p:blipFill>
        <p:spPr>
          <a:xfrm>
            <a:off x="12852433" y="9115328"/>
            <a:ext cx="4591739" cy="627499"/>
          </a:xfrm>
          <a:prstGeom prst="rect">
            <a:avLst/>
          </a:prstGeom>
        </p:spPr>
      </p:pic>
      <p:pic>
        <p:nvPicPr>
          <p:cNvPr id="6" name="Picture 6"/>
          <p:cNvPicPr>
            <a:picLocks noChangeAspect="1"/>
          </p:cNvPicPr>
          <p:nvPr/>
        </p:nvPicPr>
        <p:blipFill>
          <a:blip r:embed="rId2"/>
          <a:srcRect l="3361" t="20697" b="4245"/>
          <a:stretch>
            <a:fillRect/>
          </a:stretch>
        </p:blipFill>
        <p:spPr>
          <a:xfrm>
            <a:off x="8762074" y="8153309"/>
            <a:ext cx="4591739" cy="627499"/>
          </a:xfrm>
          <a:prstGeom prst="rect">
            <a:avLst/>
          </a:prstGeom>
        </p:spPr>
      </p:pic>
      <p:grpSp>
        <p:nvGrpSpPr>
          <p:cNvPr id="7" name="Group 7"/>
          <p:cNvGrpSpPr/>
          <p:nvPr/>
        </p:nvGrpSpPr>
        <p:grpSpPr>
          <a:xfrm>
            <a:off x="8762074" y="320875"/>
            <a:ext cx="4591739" cy="3339256"/>
            <a:chOff x="0" y="-315218"/>
            <a:chExt cx="1209347" cy="879475"/>
          </a:xfrm>
        </p:grpSpPr>
        <p:sp>
          <p:nvSpPr>
            <p:cNvPr id="8" name="Freeform 8"/>
            <p:cNvSpPr/>
            <p:nvPr/>
          </p:nvSpPr>
          <p:spPr>
            <a:xfrm>
              <a:off x="0" y="0"/>
              <a:ext cx="1209347" cy="249038"/>
            </a:xfrm>
            <a:custGeom>
              <a:avLst/>
              <a:gdLst/>
              <a:ahLst/>
              <a:cxnLst/>
              <a:rect l="l" t="t" r="r" b="b"/>
              <a:pathLst>
                <a:path w="1209347" h="249038">
                  <a:moveTo>
                    <a:pt x="84303" y="0"/>
                  </a:moveTo>
                  <a:lnTo>
                    <a:pt x="1125044" y="0"/>
                  </a:lnTo>
                  <a:cubicBezTo>
                    <a:pt x="1171603" y="0"/>
                    <a:pt x="1209347" y="37744"/>
                    <a:pt x="1209347" y="84303"/>
                  </a:cubicBezTo>
                  <a:lnTo>
                    <a:pt x="1209347" y="164735"/>
                  </a:lnTo>
                  <a:cubicBezTo>
                    <a:pt x="1209347" y="211294"/>
                    <a:pt x="1171603" y="249038"/>
                    <a:pt x="1125044" y="249038"/>
                  </a:cubicBezTo>
                  <a:lnTo>
                    <a:pt x="84303" y="249038"/>
                  </a:lnTo>
                  <a:cubicBezTo>
                    <a:pt x="37744" y="249038"/>
                    <a:pt x="0" y="211294"/>
                    <a:pt x="0" y="164735"/>
                  </a:cubicBezTo>
                  <a:lnTo>
                    <a:pt x="0" y="84303"/>
                  </a:lnTo>
                  <a:cubicBezTo>
                    <a:pt x="0" y="37744"/>
                    <a:pt x="37744" y="0"/>
                    <a:pt x="84303" y="0"/>
                  </a:cubicBezTo>
                  <a:close/>
                </a:path>
              </a:pathLst>
            </a:custGeom>
            <a:solidFill>
              <a:srgbClr val="2BB1DB"/>
            </a:solidFill>
          </p:spPr>
        </p:sp>
        <p:sp>
          <p:nvSpPr>
            <p:cNvPr id="9" name="TextBox 9"/>
            <p:cNvSpPr txBox="1"/>
            <p:nvPr/>
          </p:nvSpPr>
          <p:spPr>
            <a:xfrm>
              <a:off x="196901" y="-315218"/>
              <a:ext cx="812800" cy="879475"/>
            </a:xfrm>
            <a:prstGeom prst="rect">
              <a:avLst/>
            </a:prstGeom>
          </p:spPr>
          <p:txBody>
            <a:bodyPr lIns="50800" tIns="50800" rIns="50800" bIns="50800" rtlCol="0" anchor="ctr"/>
            <a:lstStyle/>
            <a:p>
              <a:pPr algn="ctr">
                <a:lnSpc>
                  <a:spcPts val="4620"/>
                </a:lnSpc>
              </a:pPr>
              <a:r>
                <a:rPr lang="en-US" sz="3300" u="sng" dirty="0">
                  <a:solidFill>
                    <a:schemeClr val="bg1"/>
                  </a:solidFill>
                  <a:latin typeface="Hind Guntur Light"/>
                  <a:hlinkClick r:id="rId5" action="ppaction://hlinksldjump">
                    <a:extLst>
                      <a:ext uri="{A12FA001-AC4F-418D-AE19-62706E023703}">
                        <ahyp:hlinkClr xmlns:ahyp="http://schemas.microsoft.com/office/drawing/2018/hyperlinkcolor" val="tx"/>
                      </a:ext>
                    </a:extLst>
                  </a:hlinkClick>
                </a:rPr>
                <a:t>Business model</a:t>
              </a:r>
            </a:p>
          </p:txBody>
        </p:sp>
      </p:grpSp>
      <p:grpSp>
        <p:nvGrpSpPr>
          <p:cNvPr id="10" name="Group 10"/>
          <p:cNvGrpSpPr/>
          <p:nvPr/>
        </p:nvGrpSpPr>
        <p:grpSpPr>
          <a:xfrm>
            <a:off x="12667561" y="5078479"/>
            <a:ext cx="4591739" cy="3339255"/>
            <a:chOff x="0" y="-307376"/>
            <a:chExt cx="1209347" cy="879475"/>
          </a:xfrm>
        </p:grpSpPr>
        <p:sp>
          <p:nvSpPr>
            <p:cNvPr id="11" name="Freeform 11"/>
            <p:cNvSpPr/>
            <p:nvPr/>
          </p:nvSpPr>
          <p:spPr>
            <a:xfrm>
              <a:off x="0" y="0"/>
              <a:ext cx="1209347" cy="253418"/>
            </a:xfrm>
            <a:custGeom>
              <a:avLst/>
              <a:gdLst/>
              <a:ahLst/>
              <a:cxnLst/>
              <a:rect l="l" t="t" r="r" b="b"/>
              <a:pathLst>
                <a:path w="1209347" h="253418">
                  <a:moveTo>
                    <a:pt x="84303" y="0"/>
                  </a:moveTo>
                  <a:lnTo>
                    <a:pt x="1125044" y="0"/>
                  </a:lnTo>
                  <a:cubicBezTo>
                    <a:pt x="1171603" y="0"/>
                    <a:pt x="1209347" y="37744"/>
                    <a:pt x="1209347" y="84303"/>
                  </a:cubicBezTo>
                  <a:lnTo>
                    <a:pt x="1209347" y="169115"/>
                  </a:lnTo>
                  <a:cubicBezTo>
                    <a:pt x="1209347" y="215674"/>
                    <a:pt x="1171603" y="253418"/>
                    <a:pt x="1125044" y="253418"/>
                  </a:cubicBezTo>
                  <a:lnTo>
                    <a:pt x="84303" y="253418"/>
                  </a:lnTo>
                  <a:cubicBezTo>
                    <a:pt x="37744" y="253418"/>
                    <a:pt x="0" y="215674"/>
                    <a:pt x="0" y="169115"/>
                  </a:cubicBezTo>
                  <a:lnTo>
                    <a:pt x="0" y="84303"/>
                  </a:lnTo>
                  <a:cubicBezTo>
                    <a:pt x="0" y="37744"/>
                    <a:pt x="37744" y="0"/>
                    <a:pt x="84303" y="0"/>
                  </a:cubicBezTo>
                  <a:close/>
                </a:path>
              </a:pathLst>
            </a:custGeom>
            <a:solidFill>
              <a:srgbClr val="2BB1DB"/>
            </a:solidFill>
          </p:spPr>
        </p:sp>
        <p:sp>
          <p:nvSpPr>
            <p:cNvPr id="12" name="TextBox 12"/>
            <p:cNvSpPr txBox="1"/>
            <p:nvPr/>
          </p:nvSpPr>
          <p:spPr>
            <a:xfrm>
              <a:off x="188420" y="-307376"/>
              <a:ext cx="812800" cy="879475"/>
            </a:xfrm>
            <a:prstGeom prst="rect">
              <a:avLst/>
            </a:prstGeom>
          </p:spPr>
          <p:txBody>
            <a:bodyPr lIns="50800" tIns="50800" rIns="50800" bIns="50800" rtlCol="0" anchor="ctr"/>
            <a:lstStyle/>
            <a:p>
              <a:pPr algn="ctr">
                <a:lnSpc>
                  <a:spcPts val="4620"/>
                </a:lnSpc>
              </a:pPr>
              <a:r>
                <a:rPr lang="en-US" sz="3300" u="sng" dirty="0">
                  <a:solidFill>
                    <a:schemeClr val="bg1"/>
                  </a:solidFill>
                  <a:latin typeface="Hind Guntur Light"/>
                </a:rPr>
                <a:t>Revenue Growth</a:t>
              </a:r>
            </a:p>
          </p:txBody>
        </p:sp>
      </p:grpSp>
      <p:grpSp>
        <p:nvGrpSpPr>
          <p:cNvPr id="13" name="Group 13"/>
          <p:cNvGrpSpPr/>
          <p:nvPr/>
        </p:nvGrpSpPr>
        <p:grpSpPr>
          <a:xfrm>
            <a:off x="8762074" y="2243661"/>
            <a:ext cx="4591739" cy="3339256"/>
            <a:chOff x="0" y="-306881"/>
            <a:chExt cx="1209347" cy="879475"/>
          </a:xfrm>
        </p:grpSpPr>
        <p:sp>
          <p:nvSpPr>
            <p:cNvPr id="14" name="Freeform 14"/>
            <p:cNvSpPr/>
            <p:nvPr/>
          </p:nvSpPr>
          <p:spPr>
            <a:xfrm>
              <a:off x="0" y="0"/>
              <a:ext cx="1209347" cy="249038"/>
            </a:xfrm>
            <a:custGeom>
              <a:avLst/>
              <a:gdLst/>
              <a:ahLst/>
              <a:cxnLst/>
              <a:rect l="l" t="t" r="r" b="b"/>
              <a:pathLst>
                <a:path w="1209347" h="249038">
                  <a:moveTo>
                    <a:pt x="84303" y="0"/>
                  </a:moveTo>
                  <a:lnTo>
                    <a:pt x="1125044" y="0"/>
                  </a:lnTo>
                  <a:cubicBezTo>
                    <a:pt x="1171603" y="0"/>
                    <a:pt x="1209347" y="37744"/>
                    <a:pt x="1209347" y="84303"/>
                  </a:cubicBezTo>
                  <a:lnTo>
                    <a:pt x="1209347" y="164735"/>
                  </a:lnTo>
                  <a:cubicBezTo>
                    <a:pt x="1209347" y="211294"/>
                    <a:pt x="1171603" y="249038"/>
                    <a:pt x="1125044" y="249038"/>
                  </a:cubicBezTo>
                  <a:lnTo>
                    <a:pt x="84303" y="249038"/>
                  </a:lnTo>
                  <a:cubicBezTo>
                    <a:pt x="37744" y="249038"/>
                    <a:pt x="0" y="211294"/>
                    <a:pt x="0" y="164735"/>
                  </a:cubicBezTo>
                  <a:lnTo>
                    <a:pt x="0" y="84303"/>
                  </a:lnTo>
                  <a:cubicBezTo>
                    <a:pt x="0" y="37744"/>
                    <a:pt x="37744" y="0"/>
                    <a:pt x="84303" y="0"/>
                  </a:cubicBezTo>
                  <a:close/>
                </a:path>
              </a:pathLst>
            </a:custGeom>
            <a:solidFill>
              <a:srgbClr val="2BB1DB"/>
            </a:solidFill>
          </p:spPr>
        </p:sp>
        <p:sp>
          <p:nvSpPr>
            <p:cNvPr id="15" name="TextBox 15"/>
            <p:cNvSpPr txBox="1"/>
            <p:nvPr/>
          </p:nvSpPr>
          <p:spPr>
            <a:xfrm>
              <a:off x="198554" y="-306881"/>
              <a:ext cx="812800" cy="879475"/>
            </a:xfrm>
            <a:prstGeom prst="rect">
              <a:avLst/>
            </a:prstGeom>
          </p:spPr>
          <p:txBody>
            <a:bodyPr lIns="50800" tIns="50800" rIns="50800" bIns="50800" rtlCol="0" anchor="ctr"/>
            <a:lstStyle/>
            <a:p>
              <a:pPr algn="ctr">
                <a:lnSpc>
                  <a:spcPts val="4620"/>
                </a:lnSpc>
              </a:pPr>
              <a:r>
                <a:rPr lang="en-US" sz="3300" u="sng" dirty="0">
                  <a:solidFill>
                    <a:schemeClr val="bg1"/>
                  </a:solidFill>
                  <a:latin typeface="Hind Guntur Light"/>
                </a:rPr>
                <a:t>SWOT analysis</a:t>
              </a:r>
            </a:p>
          </p:txBody>
        </p:sp>
      </p:grpSp>
      <p:grpSp>
        <p:nvGrpSpPr>
          <p:cNvPr id="16" name="Group 16"/>
          <p:cNvGrpSpPr/>
          <p:nvPr/>
        </p:nvGrpSpPr>
        <p:grpSpPr>
          <a:xfrm>
            <a:off x="12667561" y="6979106"/>
            <a:ext cx="4591739" cy="3339257"/>
            <a:chOff x="0" y="-309255"/>
            <a:chExt cx="1209347" cy="879475"/>
          </a:xfrm>
        </p:grpSpPr>
        <p:sp>
          <p:nvSpPr>
            <p:cNvPr id="17" name="Freeform 17"/>
            <p:cNvSpPr/>
            <p:nvPr/>
          </p:nvSpPr>
          <p:spPr>
            <a:xfrm>
              <a:off x="0" y="0"/>
              <a:ext cx="1209347" cy="253371"/>
            </a:xfrm>
            <a:custGeom>
              <a:avLst/>
              <a:gdLst/>
              <a:ahLst/>
              <a:cxnLst/>
              <a:rect l="l" t="t" r="r" b="b"/>
              <a:pathLst>
                <a:path w="1209347" h="253371">
                  <a:moveTo>
                    <a:pt x="84303" y="0"/>
                  </a:moveTo>
                  <a:lnTo>
                    <a:pt x="1125044" y="0"/>
                  </a:lnTo>
                  <a:cubicBezTo>
                    <a:pt x="1171603" y="0"/>
                    <a:pt x="1209347" y="37744"/>
                    <a:pt x="1209347" y="84303"/>
                  </a:cubicBezTo>
                  <a:lnTo>
                    <a:pt x="1209347" y="169068"/>
                  </a:lnTo>
                  <a:cubicBezTo>
                    <a:pt x="1209347" y="215627"/>
                    <a:pt x="1171603" y="253371"/>
                    <a:pt x="1125044" y="253371"/>
                  </a:cubicBezTo>
                  <a:lnTo>
                    <a:pt x="84303" y="253371"/>
                  </a:lnTo>
                  <a:cubicBezTo>
                    <a:pt x="37744" y="253371"/>
                    <a:pt x="0" y="215627"/>
                    <a:pt x="0" y="169068"/>
                  </a:cubicBezTo>
                  <a:lnTo>
                    <a:pt x="0" y="84303"/>
                  </a:lnTo>
                  <a:cubicBezTo>
                    <a:pt x="0" y="37744"/>
                    <a:pt x="37744" y="0"/>
                    <a:pt x="84303" y="0"/>
                  </a:cubicBezTo>
                  <a:close/>
                </a:path>
              </a:pathLst>
            </a:custGeom>
            <a:solidFill>
              <a:srgbClr val="2BB1DB"/>
            </a:solidFill>
          </p:spPr>
        </p:sp>
        <p:sp>
          <p:nvSpPr>
            <p:cNvPr id="18" name="TextBox 18"/>
            <p:cNvSpPr txBox="1"/>
            <p:nvPr/>
          </p:nvSpPr>
          <p:spPr>
            <a:xfrm>
              <a:off x="177798" y="-309255"/>
              <a:ext cx="812800" cy="879475"/>
            </a:xfrm>
            <a:prstGeom prst="rect">
              <a:avLst/>
            </a:prstGeom>
          </p:spPr>
          <p:txBody>
            <a:bodyPr lIns="50800" tIns="50800" rIns="50800" bIns="50800" rtlCol="0" anchor="ctr"/>
            <a:lstStyle/>
            <a:p>
              <a:pPr algn="ctr">
                <a:lnSpc>
                  <a:spcPts val="4620"/>
                </a:lnSpc>
              </a:pPr>
              <a:r>
                <a:rPr lang="en-US" sz="3300" u="sng" dirty="0">
                  <a:solidFill>
                    <a:schemeClr val="bg1"/>
                  </a:solidFill>
                  <a:latin typeface="Hind Guntur Light"/>
                </a:rPr>
                <a:t>Future Scope</a:t>
              </a:r>
            </a:p>
          </p:txBody>
        </p:sp>
      </p:grpSp>
      <p:pic>
        <p:nvPicPr>
          <p:cNvPr id="19" name="Picture 19"/>
          <p:cNvPicPr>
            <a:picLocks noChangeAspect="1"/>
          </p:cNvPicPr>
          <p:nvPr/>
        </p:nvPicPr>
        <p:blipFill>
          <a:blip r:embed="rId6"/>
          <a:srcRect/>
          <a:stretch>
            <a:fillRect/>
          </a:stretch>
        </p:blipFill>
        <p:spPr>
          <a:xfrm rot="-846027">
            <a:off x="4735240" y="7959824"/>
            <a:ext cx="3412196" cy="3220260"/>
          </a:xfrm>
          <a:prstGeom prst="rect">
            <a:avLst/>
          </a:prstGeom>
        </p:spPr>
      </p:pic>
      <p:grpSp>
        <p:nvGrpSpPr>
          <p:cNvPr id="20" name="Group 20"/>
          <p:cNvGrpSpPr/>
          <p:nvPr/>
        </p:nvGrpSpPr>
        <p:grpSpPr>
          <a:xfrm>
            <a:off x="2183550" y="6593174"/>
            <a:ext cx="3755003" cy="2043793"/>
            <a:chOff x="0" y="-28575"/>
            <a:chExt cx="2832828" cy="1541867"/>
          </a:xfrm>
        </p:grpSpPr>
        <p:sp>
          <p:nvSpPr>
            <p:cNvPr id="21" name="Freeform 21"/>
            <p:cNvSpPr/>
            <p:nvPr/>
          </p:nvSpPr>
          <p:spPr>
            <a:xfrm>
              <a:off x="0" y="0"/>
              <a:ext cx="2832828" cy="1513292"/>
            </a:xfrm>
            <a:custGeom>
              <a:avLst/>
              <a:gdLst/>
              <a:ahLst/>
              <a:cxnLst/>
              <a:rect l="l" t="t" r="r" b="b"/>
              <a:pathLst>
                <a:path w="2832828" h="1513292">
                  <a:moveTo>
                    <a:pt x="20618" y="0"/>
                  </a:moveTo>
                  <a:lnTo>
                    <a:pt x="2812211" y="0"/>
                  </a:lnTo>
                  <a:cubicBezTo>
                    <a:pt x="2823598" y="0"/>
                    <a:pt x="2832828" y="9231"/>
                    <a:pt x="2832828" y="20618"/>
                  </a:cubicBezTo>
                  <a:lnTo>
                    <a:pt x="2832828" y="1492674"/>
                  </a:lnTo>
                  <a:cubicBezTo>
                    <a:pt x="2832828" y="1504061"/>
                    <a:pt x="2823598" y="1513292"/>
                    <a:pt x="2812211" y="1513292"/>
                  </a:cubicBezTo>
                  <a:lnTo>
                    <a:pt x="20618" y="1513292"/>
                  </a:lnTo>
                  <a:cubicBezTo>
                    <a:pt x="9231" y="1513292"/>
                    <a:pt x="0" y="1504061"/>
                    <a:pt x="0" y="1492674"/>
                  </a:cubicBezTo>
                  <a:lnTo>
                    <a:pt x="0" y="20618"/>
                  </a:lnTo>
                  <a:cubicBezTo>
                    <a:pt x="0" y="9231"/>
                    <a:pt x="9231" y="0"/>
                    <a:pt x="20618" y="0"/>
                  </a:cubicBezTo>
                  <a:close/>
                </a:path>
              </a:pathLst>
            </a:custGeom>
            <a:solidFill>
              <a:srgbClr val="AAE6F8"/>
            </a:solidFill>
            <a:ln>
              <a:noFill/>
            </a:ln>
          </p:spPr>
        </p:sp>
        <p:sp>
          <p:nvSpPr>
            <p:cNvPr id="22" name="TextBox 22"/>
            <p:cNvSpPr txBox="1"/>
            <p:nvPr/>
          </p:nvSpPr>
          <p:spPr>
            <a:xfrm>
              <a:off x="0" y="-28575"/>
              <a:ext cx="2832827" cy="1513292"/>
            </a:xfrm>
            <a:prstGeom prst="rect">
              <a:avLst/>
            </a:prstGeom>
          </p:spPr>
          <p:txBody>
            <a:bodyPr lIns="254000" tIns="254000" rIns="254000" bIns="254000" rtlCol="0" anchor="ctr"/>
            <a:lstStyle/>
            <a:p>
              <a:pPr algn="ctr">
                <a:lnSpc>
                  <a:spcPts val="2380"/>
                </a:lnSpc>
              </a:pPr>
              <a:r>
                <a:rPr lang="en-US" sz="1700" dirty="0" err="1">
                  <a:solidFill>
                    <a:srgbClr val="191919"/>
                  </a:solidFill>
                  <a:latin typeface="Hind Guntur Light Bold"/>
                </a:rPr>
                <a:t>Smallcase</a:t>
              </a:r>
              <a:r>
                <a:rPr lang="en-US" sz="1700" dirty="0">
                  <a:solidFill>
                    <a:srgbClr val="191919"/>
                  </a:solidFill>
                  <a:latin typeface="Hind Guntur Light Bold"/>
                </a:rPr>
                <a:t> Technologies builds platforms &amp; investment products to invest better in Indian equities. A </a:t>
              </a:r>
              <a:r>
                <a:rPr lang="en-US" sz="1700" dirty="0" err="1">
                  <a:solidFill>
                    <a:srgbClr val="191919"/>
                  </a:solidFill>
                  <a:latin typeface="Hind Guntur Light Bold"/>
                </a:rPr>
                <a:t>smallcase</a:t>
              </a:r>
              <a:r>
                <a:rPr lang="en-US" sz="1700" dirty="0">
                  <a:solidFill>
                    <a:srgbClr val="191919"/>
                  </a:solidFill>
                  <a:latin typeface="Hind Guntur Light Bold"/>
                </a:rPr>
                <a:t> is basket of stocks/ETFs curated to reflect an idea</a:t>
              </a:r>
            </a:p>
          </p:txBody>
        </p:sp>
      </p:grpSp>
      <p:pic>
        <p:nvPicPr>
          <p:cNvPr id="23" name="Picture 23"/>
          <p:cNvPicPr>
            <a:picLocks noChangeAspect="1"/>
          </p:cNvPicPr>
          <p:nvPr/>
        </p:nvPicPr>
        <p:blipFill>
          <a:blip r:embed="rId7"/>
          <a:srcRect/>
          <a:stretch>
            <a:fillRect/>
          </a:stretch>
        </p:blipFill>
        <p:spPr>
          <a:xfrm rot="-994467">
            <a:off x="15510895" y="19611"/>
            <a:ext cx="3102574" cy="3261576"/>
          </a:xfrm>
          <a:prstGeom prst="rect">
            <a:avLst/>
          </a:prstGeom>
        </p:spPr>
      </p:pic>
      <p:pic>
        <p:nvPicPr>
          <p:cNvPr id="24" name="Picture 24"/>
          <p:cNvPicPr>
            <a:picLocks noChangeAspect="1"/>
          </p:cNvPicPr>
          <p:nvPr/>
        </p:nvPicPr>
        <p:blipFill>
          <a:blip r:embed="rId8"/>
          <a:srcRect/>
          <a:stretch>
            <a:fillRect/>
          </a:stretch>
        </p:blipFill>
        <p:spPr>
          <a:xfrm>
            <a:off x="-1212381" y="120644"/>
            <a:ext cx="4482161" cy="3535305"/>
          </a:xfrm>
          <a:prstGeom prst="rect">
            <a:avLst/>
          </a:prstGeom>
        </p:spPr>
      </p:pic>
      <p:sp>
        <p:nvSpPr>
          <p:cNvPr id="25" name="TextBox 25"/>
          <p:cNvSpPr txBox="1"/>
          <p:nvPr/>
        </p:nvSpPr>
        <p:spPr>
          <a:xfrm>
            <a:off x="1165855" y="4189018"/>
            <a:ext cx="5790394" cy="1285875"/>
          </a:xfrm>
          <a:prstGeom prst="rect">
            <a:avLst/>
          </a:prstGeom>
        </p:spPr>
        <p:txBody>
          <a:bodyPr lIns="0" tIns="0" rIns="0" bIns="0" rtlCol="0" anchor="t">
            <a:spAutoFit/>
          </a:bodyPr>
          <a:lstStyle/>
          <a:p>
            <a:pPr algn="ctr">
              <a:lnSpc>
                <a:spcPts val="10199"/>
              </a:lnSpc>
            </a:pPr>
            <a:r>
              <a:rPr lang="en-US" sz="8499">
                <a:solidFill>
                  <a:srgbClr val="191919"/>
                </a:solidFill>
                <a:latin typeface="Nourd Bold Bold"/>
              </a:rPr>
              <a:t>Agenda</a:t>
            </a:r>
          </a:p>
        </p:txBody>
      </p:sp>
      <p:grpSp>
        <p:nvGrpSpPr>
          <p:cNvPr id="26" name="Group 26"/>
          <p:cNvGrpSpPr/>
          <p:nvPr/>
        </p:nvGrpSpPr>
        <p:grpSpPr>
          <a:xfrm>
            <a:off x="8762074" y="6054368"/>
            <a:ext cx="4591739" cy="3339256"/>
            <a:chOff x="0" y="-303770"/>
            <a:chExt cx="1209347" cy="879475"/>
          </a:xfrm>
        </p:grpSpPr>
        <p:sp>
          <p:nvSpPr>
            <p:cNvPr id="27" name="Freeform 27"/>
            <p:cNvSpPr/>
            <p:nvPr/>
          </p:nvSpPr>
          <p:spPr>
            <a:xfrm>
              <a:off x="0" y="0"/>
              <a:ext cx="1209347" cy="249038"/>
            </a:xfrm>
            <a:custGeom>
              <a:avLst/>
              <a:gdLst/>
              <a:ahLst/>
              <a:cxnLst/>
              <a:rect l="l" t="t" r="r" b="b"/>
              <a:pathLst>
                <a:path w="1209347" h="249038">
                  <a:moveTo>
                    <a:pt x="84303" y="0"/>
                  </a:moveTo>
                  <a:lnTo>
                    <a:pt x="1125044" y="0"/>
                  </a:lnTo>
                  <a:cubicBezTo>
                    <a:pt x="1171603" y="0"/>
                    <a:pt x="1209347" y="37744"/>
                    <a:pt x="1209347" y="84303"/>
                  </a:cubicBezTo>
                  <a:lnTo>
                    <a:pt x="1209347" y="164735"/>
                  </a:lnTo>
                  <a:cubicBezTo>
                    <a:pt x="1209347" y="211294"/>
                    <a:pt x="1171603" y="249038"/>
                    <a:pt x="1125044" y="249038"/>
                  </a:cubicBezTo>
                  <a:lnTo>
                    <a:pt x="84303" y="249038"/>
                  </a:lnTo>
                  <a:cubicBezTo>
                    <a:pt x="37744" y="249038"/>
                    <a:pt x="0" y="211294"/>
                    <a:pt x="0" y="164735"/>
                  </a:cubicBezTo>
                  <a:lnTo>
                    <a:pt x="0" y="84303"/>
                  </a:lnTo>
                  <a:cubicBezTo>
                    <a:pt x="0" y="37744"/>
                    <a:pt x="37744" y="0"/>
                    <a:pt x="84303" y="0"/>
                  </a:cubicBezTo>
                  <a:close/>
                </a:path>
              </a:pathLst>
            </a:custGeom>
            <a:solidFill>
              <a:srgbClr val="2BB1DB"/>
            </a:solidFill>
          </p:spPr>
        </p:sp>
        <p:sp>
          <p:nvSpPr>
            <p:cNvPr id="28" name="TextBox 28"/>
            <p:cNvSpPr txBox="1"/>
            <p:nvPr/>
          </p:nvSpPr>
          <p:spPr>
            <a:xfrm>
              <a:off x="142923" y="-303770"/>
              <a:ext cx="812800" cy="879475"/>
            </a:xfrm>
            <a:prstGeom prst="rect">
              <a:avLst/>
            </a:prstGeom>
          </p:spPr>
          <p:txBody>
            <a:bodyPr lIns="50800" tIns="50800" rIns="50800" bIns="50800" rtlCol="0" anchor="ctr"/>
            <a:lstStyle/>
            <a:p>
              <a:pPr algn="ctr">
                <a:lnSpc>
                  <a:spcPts val="4620"/>
                </a:lnSpc>
              </a:pPr>
              <a:r>
                <a:rPr lang="en-US" sz="3300" u="sng" dirty="0">
                  <a:solidFill>
                    <a:schemeClr val="bg1"/>
                  </a:solidFill>
                  <a:latin typeface="Hind Guntur Light"/>
                </a:rPr>
                <a:t>Problem area</a:t>
              </a:r>
            </a:p>
          </p:txBody>
        </p:sp>
      </p:grpSp>
      <p:grpSp>
        <p:nvGrpSpPr>
          <p:cNvPr id="29" name="Group 29"/>
          <p:cNvGrpSpPr/>
          <p:nvPr/>
        </p:nvGrpSpPr>
        <p:grpSpPr>
          <a:xfrm>
            <a:off x="8762074" y="4144430"/>
            <a:ext cx="4591739" cy="3339256"/>
            <a:chOff x="0" y="-304343"/>
            <a:chExt cx="1209347" cy="879475"/>
          </a:xfrm>
        </p:grpSpPr>
        <p:sp>
          <p:nvSpPr>
            <p:cNvPr id="30" name="Freeform 30"/>
            <p:cNvSpPr/>
            <p:nvPr/>
          </p:nvSpPr>
          <p:spPr>
            <a:xfrm>
              <a:off x="0" y="0"/>
              <a:ext cx="1209347" cy="249038"/>
            </a:xfrm>
            <a:custGeom>
              <a:avLst/>
              <a:gdLst/>
              <a:ahLst/>
              <a:cxnLst/>
              <a:rect l="l" t="t" r="r" b="b"/>
              <a:pathLst>
                <a:path w="1209347" h="249038">
                  <a:moveTo>
                    <a:pt x="84303" y="0"/>
                  </a:moveTo>
                  <a:lnTo>
                    <a:pt x="1125044" y="0"/>
                  </a:lnTo>
                  <a:cubicBezTo>
                    <a:pt x="1171603" y="0"/>
                    <a:pt x="1209347" y="37744"/>
                    <a:pt x="1209347" y="84303"/>
                  </a:cubicBezTo>
                  <a:lnTo>
                    <a:pt x="1209347" y="164735"/>
                  </a:lnTo>
                  <a:cubicBezTo>
                    <a:pt x="1209347" y="211294"/>
                    <a:pt x="1171603" y="249038"/>
                    <a:pt x="1125044" y="249038"/>
                  </a:cubicBezTo>
                  <a:lnTo>
                    <a:pt x="84303" y="249038"/>
                  </a:lnTo>
                  <a:cubicBezTo>
                    <a:pt x="37744" y="249038"/>
                    <a:pt x="0" y="211294"/>
                    <a:pt x="0" y="164735"/>
                  </a:cubicBezTo>
                  <a:lnTo>
                    <a:pt x="0" y="84303"/>
                  </a:lnTo>
                  <a:cubicBezTo>
                    <a:pt x="0" y="37744"/>
                    <a:pt x="37744" y="0"/>
                    <a:pt x="84303" y="0"/>
                  </a:cubicBezTo>
                  <a:close/>
                </a:path>
              </a:pathLst>
            </a:custGeom>
            <a:solidFill>
              <a:srgbClr val="2BB1DB"/>
            </a:solidFill>
          </p:spPr>
        </p:sp>
        <p:sp>
          <p:nvSpPr>
            <p:cNvPr id="31" name="TextBox 31"/>
            <p:cNvSpPr txBox="1"/>
            <p:nvPr/>
          </p:nvSpPr>
          <p:spPr>
            <a:xfrm>
              <a:off x="189973" y="-304343"/>
              <a:ext cx="812800" cy="879475"/>
            </a:xfrm>
            <a:prstGeom prst="rect">
              <a:avLst/>
            </a:prstGeom>
          </p:spPr>
          <p:txBody>
            <a:bodyPr lIns="50800" tIns="50800" rIns="50800" bIns="50800" rtlCol="0" anchor="ctr"/>
            <a:lstStyle/>
            <a:p>
              <a:pPr algn="ctr">
                <a:lnSpc>
                  <a:spcPts val="4620"/>
                </a:lnSpc>
              </a:pPr>
              <a:r>
                <a:rPr lang="en-US" sz="3300" u="sng" dirty="0">
                  <a:solidFill>
                    <a:schemeClr val="bg1"/>
                  </a:solidFill>
                  <a:latin typeface="Hind Guntur Light"/>
                </a:rPr>
                <a:t>Target customer</a:t>
              </a:r>
            </a:p>
          </p:txBody>
        </p:sp>
      </p:grpSp>
      <p:grpSp>
        <p:nvGrpSpPr>
          <p:cNvPr id="32" name="Group 32"/>
          <p:cNvGrpSpPr/>
          <p:nvPr/>
        </p:nvGrpSpPr>
        <p:grpSpPr>
          <a:xfrm>
            <a:off x="12667561" y="1254922"/>
            <a:ext cx="4591739" cy="3339256"/>
            <a:chOff x="0" y="-318253"/>
            <a:chExt cx="1209347" cy="879475"/>
          </a:xfrm>
        </p:grpSpPr>
        <p:sp>
          <p:nvSpPr>
            <p:cNvPr id="33" name="Freeform 33"/>
            <p:cNvSpPr/>
            <p:nvPr/>
          </p:nvSpPr>
          <p:spPr>
            <a:xfrm>
              <a:off x="0" y="0"/>
              <a:ext cx="1209347" cy="249038"/>
            </a:xfrm>
            <a:custGeom>
              <a:avLst/>
              <a:gdLst/>
              <a:ahLst/>
              <a:cxnLst/>
              <a:rect l="l" t="t" r="r" b="b"/>
              <a:pathLst>
                <a:path w="1209347" h="249038">
                  <a:moveTo>
                    <a:pt x="84303" y="0"/>
                  </a:moveTo>
                  <a:lnTo>
                    <a:pt x="1125044" y="0"/>
                  </a:lnTo>
                  <a:cubicBezTo>
                    <a:pt x="1171603" y="0"/>
                    <a:pt x="1209347" y="37744"/>
                    <a:pt x="1209347" y="84303"/>
                  </a:cubicBezTo>
                  <a:lnTo>
                    <a:pt x="1209347" y="164735"/>
                  </a:lnTo>
                  <a:cubicBezTo>
                    <a:pt x="1209347" y="211294"/>
                    <a:pt x="1171603" y="249038"/>
                    <a:pt x="1125044" y="249038"/>
                  </a:cubicBezTo>
                  <a:lnTo>
                    <a:pt x="84303" y="249038"/>
                  </a:lnTo>
                  <a:cubicBezTo>
                    <a:pt x="37744" y="249038"/>
                    <a:pt x="0" y="211294"/>
                    <a:pt x="0" y="164735"/>
                  </a:cubicBezTo>
                  <a:lnTo>
                    <a:pt x="0" y="84303"/>
                  </a:lnTo>
                  <a:cubicBezTo>
                    <a:pt x="0" y="37744"/>
                    <a:pt x="37744" y="0"/>
                    <a:pt x="84303" y="0"/>
                  </a:cubicBezTo>
                  <a:close/>
                </a:path>
              </a:pathLst>
            </a:custGeom>
            <a:solidFill>
              <a:srgbClr val="2BB1DB"/>
            </a:solidFill>
          </p:spPr>
        </p:sp>
        <p:sp>
          <p:nvSpPr>
            <p:cNvPr id="34" name="TextBox 34"/>
            <p:cNvSpPr txBox="1"/>
            <p:nvPr/>
          </p:nvSpPr>
          <p:spPr>
            <a:xfrm>
              <a:off x="146740" y="-318253"/>
              <a:ext cx="812800" cy="879475"/>
            </a:xfrm>
            <a:prstGeom prst="rect">
              <a:avLst/>
            </a:prstGeom>
          </p:spPr>
          <p:txBody>
            <a:bodyPr lIns="50800" tIns="50800" rIns="50800" bIns="50800" rtlCol="0" anchor="ctr"/>
            <a:lstStyle/>
            <a:p>
              <a:pPr algn="ctr">
                <a:lnSpc>
                  <a:spcPts val="4620"/>
                </a:lnSpc>
              </a:pPr>
              <a:r>
                <a:rPr lang="en-US" sz="3300" u="sng" dirty="0">
                  <a:solidFill>
                    <a:schemeClr val="bg1"/>
                  </a:solidFill>
                  <a:latin typeface="Hind Guntur Light"/>
                </a:rPr>
                <a:t>Competitors</a:t>
              </a:r>
            </a:p>
          </p:txBody>
        </p:sp>
      </p:grpSp>
      <p:grpSp>
        <p:nvGrpSpPr>
          <p:cNvPr id="35" name="Group 35"/>
          <p:cNvGrpSpPr/>
          <p:nvPr/>
        </p:nvGrpSpPr>
        <p:grpSpPr>
          <a:xfrm>
            <a:off x="12667561" y="3177708"/>
            <a:ext cx="4591739" cy="3339256"/>
            <a:chOff x="0" y="-309915"/>
            <a:chExt cx="1209347" cy="879475"/>
          </a:xfrm>
        </p:grpSpPr>
        <p:sp>
          <p:nvSpPr>
            <p:cNvPr id="36" name="Freeform 36"/>
            <p:cNvSpPr/>
            <p:nvPr/>
          </p:nvSpPr>
          <p:spPr>
            <a:xfrm>
              <a:off x="0" y="0"/>
              <a:ext cx="1209347" cy="249038"/>
            </a:xfrm>
            <a:custGeom>
              <a:avLst/>
              <a:gdLst/>
              <a:ahLst/>
              <a:cxnLst/>
              <a:rect l="l" t="t" r="r" b="b"/>
              <a:pathLst>
                <a:path w="1209347" h="249038">
                  <a:moveTo>
                    <a:pt x="84303" y="0"/>
                  </a:moveTo>
                  <a:lnTo>
                    <a:pt x="1125044" y="0"/>
                  </a:lnTo>
                  <a:cubicBezTo>
                    <a:pt x="1171603" y="0"/>
                    <a:pt x="1209347" y="37744"/>
                    <a:pt x="1209347" y="84303"/>
                  </a:cubicBezTo>
                  <a:lnTo>
                    <a:pt x="1209347" y="164735"/>
                  </a:lnTo>
                  <a:cubicBezTo>
                    <a:pt x="1209347" y="211294"/>
                    <a:pt x="1171603" y="249038"/>
                    <a:pt x="1125044" y="249038"/>
                  </a:cubicBezTo>
                  <a:lnTo>
                    <a:pt x="84303" y="249038"/>
                  </a:lnTo>
                  <a:cubicBezTo>
                    <a:pt x="37744" y="249038"/>
                    <a:pt x="0" y="211294"/>
                    <a:pt x="0" y="164735"/>
                  </a:cubicBezTo>
                  <a:lnTo>
                    <a:pt x="0" y="84303"/>
                  </a:lnTo>
                  <a:cubicBezTo>
                    <a:pt x="0" y="37744"/>
                    <a:pt x="37744" y="0"/>
                    <a:pt x="84303" y="0"/>
                  </a:cubicBezTo>
                  <a:close/>
                </a:path>
              </a:pathLst>
            </a:custGeom>
            <a:solidFill>
              <a:srgbClr val="2BB1DB"/>
            </a:solidFill>
          </p:spPr>
        </p:sp>
        <p:sp>
          <p:nvSpPr>
            <p:cNvPr id="37" name="TextBox 37"/>
            <p:cNvSpPr txBox="1"/>
            <p:nvPr/>
          </p:nvSpPr>
          <p:spPr>
            <a:xfrm>
              <a:off x="64664" y="-309915"/>
              <a:ext cx="1090414" cy="879475"/>
            </a:xfrm>
            <a:prstGeom prst="rect">
              <a:avLst/>
            </a:prstGeom>
          </p:spPr>
          <p:txBody>
            <a:bodyPr lIns="50800" tIns="50800" rIns="50800" bIns="50800" rtlCol="0" anchor="ctr"/>
            <a:lstStyle/>
            <a:p>
              <a:pPr algn="ctr">
                <a:lnSpc>
                  <a:spcPts val="4620"/>
                </a:lnSpc>
              </a:pPr>
              <a:r>
                <a:rPr lang="en-US" sz="3300" u="sng" dirty="0">
                  <a:solidFill>
                    <a:schemeClr val="bg1"/>
                  </a:solidFill>
                  <a:latin typeface="Hind Guntur Light"/>
                </a:rPr>
                <a:t>Unique selling point</a:t>
              </a:r>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110" t="22944" r="19308" b="27369"/>
          <a:stretch>
            <a:fillRect/>
          </a:stretch>
        </p:blipFill>
        <p:spPr>
          <a:xfrm>
            <a:off x="11842197" y="1028700"/>
            <a:ext cx="5417103" cy="5540258"/>
          </a:xfrm>
          <a:prstGeom prst="rect">
            <a:avLst/>
          </a:prstGeom>
        </p:spPr>
      </p:pic>
      <p:pic>
        <p:nvPicPr>
          <p:cNvPr id="3" name="Picture 3"/>
          <p:cNvPicPr>
            <a:picLocks noChangeAspect="1"/>
          </p:cNvPicPr>
          <p:nvPr/>
        </p:nvPicPr>
        <p:blipFill>
          <a:blip r:embed="rId4"/>
          <a:srcRect/>
          <a:stretch>
            <a:fillRect/>
          </a:stretch>
        </p:blipFill>
        <p:spPr>
          <a:xfrm>
            <a:off x="10166091" y="1867586"/>
            <a:ext cx="6122176" cy="6130495"/>
          </a:xfrm>
          <a:prstGeom prst="rect">
            <a:avLst/>
          </a:prstGeom>
        </p:spPr>
      </p:pic>
      <p:grpSp>
        <p:nvGrpSpPr>
          <p:cNvPr id="4" name="Group 4"/>
          <p:cNvGrpSpPr>
            <a:grpSpLocks noChangeAspect="1"/>
          </p:cNvGrpSpPr>
          <p:nvPr/>
        </p:nvGrpSpPr>
        <p:grpSpPr>
          <a:xfrm>
            <a:off x="10603984" y="2215497"/>
            <a:ext cx="5246391" cy="524637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pic>
        <p:nvPicPr>
          <p:cNvPr id="6" name="Picture 6"/>
          <p:cNvPicPr>
            <a:picLocks noChangeAspect="1"/>
          </p:cNvPicPr>
          <p:nvPr/>
        </p:nvPicPr>
        <p:blipFill>
          <a:blip r:embed="rId6"/>
          <a:srcRect/>
          <a:stretch>
            <a:fillRect/>
          </a:stretch>
        </p:blipFill>
        <p:spPr>
          <a:xfrm rot="-1314322">
            <a:off x="5131968" y="-2062258"/>
            <a:ext cx="6276057" cy="6181916"/>
          </a:xfrm>
          <a:prstGeom prst="rect">
            <a:avLst/>
          </a:prstGeom>
        </p:spPr>
      </p:pic>
      <p:pic>
        <p:nvPicPr>
          <p:cNvPr id="7" name="Picture 7"/>
          <p:cNvPicPr>
            <a:picLocks noChangeAspect="1"/>
          </p:cNvPicPr>
          <p:nvPr/>
        </p:nvPicPr>
        <p:blipFill>
          <a:blip r:embed="rId7"/>
          <a:srcRect/>
          <a:stretch>
            <a:fillRect/>
          </a:stretch>
        </p:blipFill>
        <p:spPr>
          <a:xfrm>
            <a:off x="5601145" y="7139096"/>
            <a:ext cx="4313567" cy="4390399"/>
          </a:xfrm>
          <a:prstGeom prst="rect">
            <a:avLst/>
          </a:prstGeom>
        </p:spPr>
      </p:pic>
      <p:grpSp>
        <p:nvGrpSpPr>
          <p:cNvPr id="8" name="Group 8"/>
          <p:cNvGrpSpPr/>
          <p:nvPr/>
        </p:nvGrpSpPr>
        <p:grpSpPr>
          <a:xfrm>
            <a:off x="10828125" y="8270314"/>
            <a:ext cx="4798109" cy="1028065"/>
            <a:chOff x="0" y="0"/>
            <a:chExt cx="6397479" cy="1370754"/>
          </a:xfrm>
        </p:grpSpPr>
        <p:sp>
          <p:nvSpPr>
            <p:cNvPr id="9" name="TextBox 9"/>
            <p:cNvSpPr txBox="1"/>
            <p:nvPr/>
          </p:nvSpPr>
          <p:spPr>
            <a:xfrm>
              <a:off x="0" y="-76200"/>
              <a:ext cx="6397479" cy="880534"/>
            </a:xfrm>
            <a:prstGeom prst="rect">
              <a:avLst/>
            </a:prstGeom>
          </p:spPr>
          <p:txBody>
            <a:bodyPr lIns="0" tIns="0" rIns="0" bIns="0" rtlCol="0" anchor="t">
              <a:spAutoFit/>
            </a:bodyPr>
            <a:lstStyle/>
            <a:p>
              <a:pPr algn="ctr">
                <a:lnSpc>
                  <a:spcPts val="5599"/>
                </a:lnSpc>
              </a:pPr>
              <a:r>
                <a:rPr lang="en-US" sz="3999">
                  <a:solidFill>
                    <a:srgbClr val="FFFFFF"/>
                  </a:solidFill>
                  <a:latin typeface="Nourd Bold"/>
                </a:rPr>
                <a:t>Smallcase</a:t>
              </a:r>
            </a:p>
          </p:txBody>
        </p:sp>
        <p:sp>
          <p:nvSpPr>
            <p:cNvPr id="10" name="TextBox 10"/>
            <p:cNvSpPr txBox="1"/>
            <p:nvPr/>
          </p:nvSpPr>
          <p:spPr>
            <a:xfrm>
              <a:off x="0" y="845609"/>
              <a:ext cx="6397479" cy="525145"/>
            </a:xfrm>
            <a:prstGeom prst="rect">
              <a:avLst/>
            </a:prstGeom>
          </p:spPr>
          <p:txBody>
            <a:bodyPr lIns="0" tIns="0" rIns="0" bIns="0" rtlCol="0" anchor="t">
              <a:spAutoFit/>
            </a:bodyPr>
            <a:lstStyle/>
            <a:p>
              <a:pPr marL="0" lvl="0" indent="0" algn="ctr">
                <a:lnSpc>
                  <a:spcPts val="3359"/>
                </a:lnSpc>
              </a:pPr>
              <a:r>
                <a:rPr lang="en-US" sz="2400">
                  <a:solidFill>
                    <a:srgbClr val="FFFFFF"/>
                  </a:solidFill>
                  <a:latin typeface="Hind Guntur Light"/>
                </a:rPr>
                <a:t>By - Anugrah Shrivastava</a:t>
              </a:r>
            </a:p>
          </p:txBody>
        </p:sp>
      </p:grpSp>
      <p:grpSp>
        <p:nvGrpSpPr>
          <p:cNvPr id="11" name="Group 11"/>
          <p:cNvGrpSpPr/>
          <p:nvPr/>
        </p:nvGrpSpPr>
        <p:grpSpPr>
          <a:xfrm>
            <a:off x="1439292" y="345231"/>
            <a:ext cx="7585198" cy="8986901"/>
            <a:chOff x="0" y="0"/>
            <a:chExt cx="10113597" cy="11982535"/>
          </a:xfrm>
        </p:grpSpPr>
        <p:sp>
          <p:nvSpPr>
            <p:cNvPr id="12" name="TextBox 12"/>
            <p:cNvSpPr txBox="1"/>
            <p:nvPr/>
          </p:nvSpPr>
          <p:spPr>
            <a:xfrm>
              <a:off x="0" y="0"/>
              <a:ext cx="10113597" cy="3429000"/>
            </a:xfrm>
            <a:prstGeom prst="rect">
              <a:avLst/>
            </a:prstGeom>
          </p:spPr>
          <p:txBody>
            <a:bodyPr lIns="0" tIns="0" rIns="0" bIns="0" rtlCol="0" anchor="t">
              <a:spAutoFit/>
            </a:bodyPr>
            <a:lstStyle/>
            <a:p>
              <a:pPr>
                <a:lnSpc>
                  <a:spcPts val="10199"/>
                </a:lnSpc>
              </a:pPr>
              <a:r>
                <a:rPr lang="en-US" sz="8499">
                  <a:solidFill>
                    <a:srgbClr val="FFFFFF"/>
                  </a:solidFill>
                  <a:latin typeface="Nourd Bold Bold"/>
                </a:rPr>
                <a:t>Company Overview</a:t>
              </a:r>
            </a:p>
          </p:txBody>
        </p:sp>
        <p:sp>
          <p:nvSpPr>
            <p:cNvPr id="13" name="TextBox 13"/>
            <p:cNvSpPr txBox="1"/>
            <p:nvPr/>
          </p:nvSpPr>
          <p:spPr>
            <a:xfrm>
              <a:off x="0" y="4203785"/>
              <a:ext cx="10002669" cy="7778750"/>
            </a:xfrm>
            <a:prstGeom prst="rect">
              <a:avLst/>
            </a:prstGeom>
          </p:spPr>
          <p:txBody>
            <a:bodyPr lIns="0" tIns="0" rIns="0" bIns="0" rtlCol="0" anchor="t">
              <a:spAutoFit/>
            </a:bodyPr>
            <a:lstStyle/>
            <a:p>
              <a:pPr>
                <a:lnSpc>
                  <a:spcPts val="4200"/>
                </a:lnSpc>
              </a:pPr>
              <a:r>
                <a:rPr lang="en-US" sz="3000">
                  <a:solidFill>
                    <a:srgbClr val="FFFFFF"/>
                  </a:solidFill>
                  <a:latin typeface="Hind Guntur Light"/>
                </a:rPr>
                <a:t>Anugrah Shrivastava started building out the platform in 2016. Smallcase is a fintech company building a trusted financial ecosystem with advisors, brokers, and other market participants for the investor.</a:t>
              </a:r>
            </a:p>
            <a:p>
              <a:pPr>
                <a:lnSpc>
                  <a:spcPts val="4200"/>
                </a:lnSpc>
              </a:pPr>
              <a:endParaRPr lang="en-US" sz="3000">
                <a:solidFill>
                  <a:srgbClr val="FFFFFF"/>
                </a:solidFill>
                <a:latin typeface="Hind Guntur Light"/>
              </a:endParaRPr>
            </a:p>
            <a:p>
              <a:pPr>
                <a:lnSpc>
                  <a:spcPts val="4200"/>
                </a:lnSpc>
              </a:pPr>
              <a:r>
                <a:rPr lang="en-US" sz="3000">
                  <a:solidFill>
                    <a:srgbClr val="FFFFFF"/>
                  </a:solidFill>
                  <a:latin typeface="Hind Guntur Light"/>
                </a:rPr>
                <a:t>Our products are used daily across the Indian capital markets landscape by the most respected brands to provide delightful customer experiences.</a:t>
              </a:r>
            </a:p>
            <a:p>
              <a:pPr>
                <a:lnSpc>
                  <a:spcPts val="4200"/>
                </a:lnSpc>
              </a:pPr>
              <a:endParaRPr lang="en-US" sz="3000">
                <a:solidFill>
                  <a:srgbClr val="FFFFFF"/>
                </a:solidFill>
                <a:latin typeface="Hind Guntur Light"/>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01238" y="4741720"/>
            <a:ext cx="9877733" cy="9877733"/>
          </a:xfrm>
          <a:prstGeom prst="rect">
            <a:avLst/>
          </a:prstGeom>
        </p:spPr>
      </p:pic>
      <p:grpSp>
        <p:nvGrpSpPr>
          <p:cNvPr id="3" name="Group 3"/>
          <p:cNvGrpSpPr>
            <a:grpSpLocks noChangeAspect="1"/>
          </p:cNvGrpSpPr>
          <p:nvPr/>
        </p:nvGrpSpPr>
        <p:grpSpPr>
          <a:xfrm>
            <a:off x="12247813" y="1028700"/>
            <a:ext cx="5723037" cy="11324012"/>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4378"/>
              </a:stretch>
            </a:blipFill>
          </p:spPr>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59300" y="774314"/>
            <a:ext cx="951933" cy="951933"/>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3034793" y="917150"/>
            <a:ext cx="6546200" cy="10558387"/>
          </a:xfrm>
          <a:prstGeom prst="rect">
            <a:avLst/>
          </a:prstGeom>
        </p:spPr>
      </p:pic>
      <p:sp>
        <p:nvSpPr>
          <p:cNvPr id="15" name="TextBox 15"/>
          <p:cNvSpPr txBox="1"/>
          <p:nvPr/>
        </p:nvSpPr>
        <p:spPr>
          <a:xfrm>
            <a:off x="1028700" y="857250"/>
            <a:ext cx="8927902"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Business Model</a:t>
            </a:r>
          </a:p>
        </p:txBody>
      </p:sp>
      <p:sp>
        <p:nvSpPr>
          <p:cNvPr id="16" name="TextBox 16"/>
          <p:cNvSpPr txBox="1"/>
          <p:nvPr/>
        </p:nvSpPr>
        <p:spPr>
          <a:xfrm>
            <a:off x="1198977" y="3070514"/>
            <a:ext cx="10217833" cy="6184984"/>
          </a:xfrm>
          <a:prstGeom prst="rect">
            <a:avLst/>
          </a:prstGeom>
        </p:spPr>
        <p:txBody>
          <a:bodyPr lIns="0" tIns="0" rIns="0" bIns="0" rtlCol="0" anchor="t">
            <a:spAutoFit/>
          </a:bodyPr>
          <a:lstStyle/>
          <a:p>
            <a:pPr algn="ctr">
              <a:lnSpc>
                <a:spcPts val="4924"/>
              </a:lnSpc>
            </a:pPr>
            <a:r>
              <a:rPr lang="en-US" sz="3517" dirty="0" err="1">
                <a:solidFill>
                  <a:srgbClr val="FFFFFF"/>
                </a:solidFill>
                <a:latin typeface="Canva Sans"/>
              </a:rPr>
              <a:t>Smallcase</a:t>
            </a:r>
            <a:r>
              <a:rPr lang="en-US" sz="3517" dirty="0">
                <a:solidFill>
                  <a:srgbClr val="FFFFFF"/>
                </a:solidFill>
                <a:latin typeface="Canva Sans"/>
              </a:rPr>
              <a:t> combines two of India’s core skills, finance, and technology, and bundles them together to provide a new and innovative way of investing in the market. It provides a technology-backed platform for investors to trade in pre-defined and pre-packaged bundles of stocks, securities, ETFs (exchange-traded funds), REITs (real estate investment trusts), etc. These bundles are created based on a specific theme or investment strategy.</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3335756" cy="3752725"/>
          </a:xfrm>
        </p:grpSpPr>
        <p:sp>
          <p:nvSpPr>
            <p:cNvPr id="3" name="Freeform 3"/>
            <p:cNvSpPr/>
            <p:nvPr/>
          </p:nvSpPr>
          <p:spPr>
            <a:xfrm>
              <a:off x="0" y="0"/>
              <a:ext cx="3335756" cy="3752726"/>
            </a:xfrm>
            <a:custGeom>
              <a:avLst/>
              <a:gdLst/>
              <a:ahLst/>
              <a:cxnLst/>
              <a:rect l="l" t="t" r="r" b="b"/>
              <a:pathLst>
                <a:path w="3335756" h="3752726">
                  <a:moveTo>
                    <a:pt x="0" y="0"/>
                  </a:moveTo>
                  <a:lnTo>
                    <a:pt x="3335756" y="0"/>
                  </a:lnTo>
                  <a:lnTo>
                    <a:pt x="3335756" y="3752726"/>
                  </a:lnTo>
                  <a:lnTo>
                    <a:pt x="0" y="3752726"/>
                  </a:lnTo>
                  <a:close/>
                </a:path>
              </a:pathLst>
            </a:custGeom>
            <a:solidFill>
              <a:srgbClr val="FFFFFF"/>
            </a:solidFill>
          </p:spPr>
        </p:sp>
      </p:grpSp>
      <p:grpSp>
        <p:nvGrpSpPr>
          <p:cNvPr id="4" name="Group 4"/>
          <p:cNvGrpSpPr/>
          <p:nvPr/>
        </p:nvGrpSpPr>
        <p:grpSpPr>
          <a:xfrm>
            <a:off x="9921151" y="2136794"/>
            <a:ext cx="7338149" cy="8097588"/>
            <a:chOff x="0" y="0"/>
            <a:chExt cx="9784199" cy="10796783"/>
          </a:xfrm>
        </p:grpSpPr>
        <p:sp>
          <p:nvSpPr>
            <p:cNvPr id="5" name="TextBox 5"/>
            <p:cNvSpPr txBox="1"/>
            <p:nvPr/>
          </p:nvSpPr>
          <p:spPr>
            <a:xfrm rot="-2700000">
              <a:off x="550528" y="9627692"/>
              <a:ext cx="1655450" cy="396890"/>
            </a:xfrm>
            <a:prstGeom prst="rect">
              <a:avLst/>
            </a:prstGeom>
          </p:spPr>
          <p:txBody>
            <a:bodyPr lIns="0" tIns="0" rIns="0" bIns="0" rtlCol="0" anchor="t">
              <a:spAutoFit/>
            </a:bodyPr>
            <a:lstStyle/>
            <a:p>
              <a:pPr algn="ctr">
                <a:lnSpc>
                  <a:spcPts val="2587"/>
                </a:lnSpc>
              </a:pPr>
              <a:r>
                <a:rPr lang="en-US" sz="1848">
                  <a:solidFill>
                    <a:srgbClr val="0B4236"/>
                  </a:solidFill>
                  <a:latin typeface="Garet Book"/>
                </a:rPr>
                <a:t>Smallcase</a:t>
              </a:r>
            </a:p>
          </p:txBody>
        </p:sp>
        <p:sp>
          <p:nvSpPr>
            <p:cNvPr id="6" name="TextBox 6"/>
            <p:cNvSpPr txBox="1"/>
            <p:nvPr/>
          </p:nvSpPr>
          <p:spPr>
            <a:xfrm rot="-2700000">
              <a:off x="2043600" y="9750209"/>
              <a:ext cx="2001981" cy="396890"/>
            </a:xfrm>
            <a:prstGeom prst="rect">
              <a:avLst/>
            </a:prstGeom>
          </p:spPr>
          <p:txBody>
            <a:bodyPr lIns="0" tIns="0" rIns="0" bIns="0" rtlCol="0" anchor="t">
              <a:spAutoFit/>
            </a:bodyPr>
            <a:lstStyle/>
            <a:p>
              <a:pPr algn="ctr">
                <a:lnSpc>
                  <a:spcPts val="2587"/>
                </a:lnSpc>
              </a:pPr>
              <a:r>
                <a:rPr lang="en-US" sz="1848">
                  <a:solidFill>
                    <a:srgbClr val="0B4236"/>
                  </a:solidFill>
                  <a:latin typeface="Garet Book"/>
                </a:rPr>
                <a:t>Capitalmind</a:t>
              </a:r>
            </a:p>
          </p:txBody>
        </p:sp>
        <p:sp>
          <p:nvSpPr>
            <p:cNvPr id="7" name="TextBox 7"/>
            <p:cNvSpPr txBox="1"/>
            <p:nvPr/>
          </p:nvSpPr>
          <p:spPr>
            <a:xfrm rot="-2700000">
              <a:off x="4312816" y="9551238"/>
              <a:ext cx="1439204" cy="396890"/>
            </a:xfrm>
            <a:prstGeom prst="rect">
              <a:avLst/>
            </a:prstGeom>
          </p:spPr>
          <p:txBody>
            <a:bodyPr lIns="0" tIns="0" rIns="0" bIns="0" rtlCol="0" anchor="t">
              <a:spAutoFit/>
            </a:bodyPr>
            <a:lstStyle/>
            <a:p>
              <a:pPr algn="ctr">
                <a:lnSpc>
                  <a:spcPts val="2587"/>
                </a:lnSpc>
              </a:pPr>
              <a:r>
                <a:rPr lang="en-US" sz="1848">
                  <a:solidFill>
                    <a:srgbClr val="0B4236"/>
                  </a:solidFill>
                  <a:latin typeface="Garet Book"/>
                </a:rPr>
                <a:t>Etmoney</a:t>
              </a:r>
            </a:p>
          </p:txBody>
        </p:sp>
        <p:sp>
          <p:nvSpPr>
            <p:cNvPr id="8" name="TextBox 8"/>
            <p:cNvSpPr txBox="1"/>
            <p:nvPr/>
          </p:nvSpPr>
          <p:spPr>
            <a:xfrm rot="-2700000">
              <a:off x="5940561" y="9617972"/>
              <a:ext cx="1627956" cy="396890"/>
            </a:xfrm>
            <a:prstGeom prst="rect">
              <a:avLst/>
            </a:prstGeom>
          </p:spPr>
          <p:txBody>
            <a:bodyPr lIns="0" tIns="0" rIns="0" bIns="0" rtlCol="0" anchor="t">
              <a:spAutoFit/>
            </a:bodyPr>
            <a:lstStyle/>
            <a:p>
              <a:pPr algn="ctr">
                <a:lnSpc>
                  <a:spcPts val="2587"/>
                </a:lnSpc>
              </a:pPr>
              <a:r>
                <a:rPr lang="en-US" sz="1848">
                  <a:solidFill>
                    <a:srgbClr val="0B4236"/>
                  </a:solidFill>
                  <a:latin typeface="Garet Book"/>
                </a:rPr>
                <a:t>Indmoney</a:t>
              </a:r>
            </a:p>
          </p:txBody>
        </p:sp>
        <p:sp>
          <p:nvSpPr>
            <p:cNvPr id="9" name="TextBox 9"/>
            <p:cNvSpPr txBox="1"/>
            <p:nvPr/>
          </p:nvSpPr>
          <p:spPr>
            <a:xfrm rot="-2700000">
              <a:off x="7884971" y="9553539"/>
              <a:ext cx="1445713" cy="396890"/>
            </a:xfrm>
            <a:prstGeom prst="rect">
              <a:avLst/>
            </a:prstGeom>
          </p:spPr>
          <p:txBody>
            <a:bodyPr lIns="0" tIns="0" rIns="0" bIns="0" rtlCol="0" anchor="t">
              <a:spAutoFit/>
            </a:bodyPr>
            <a:lstStyle/>
            <a:p>
              <a:pPr algn="ctr">
                <a:lnSpc>
                  <a:spcPts val="2587"/>
                </a:lnSpc>
              </a:pPr>
              <a:r>
                <a:rPr lang="en-US" sz="1848">
                  <a:solidFill>
                    <a:srgbClr val="0B4236"/>
                  </a:solidFill>
                  <a:latin typeface="Garet Book"/>
                </a:rPr>
                <a:t>Scripbox</a:t>
              </a:r>
            </a:p>
          </p:txBody>
        </p:sp>
        <p:grpSp>
          <p:nvGrpSpPr>
            <p:cNvPr id="10" name="Group 10"/>
            <p:cNvGrpSpPr>
              <a:grpSpLocks noChangeAspect="1"/>
            </p:cNvGrpSpPr>
            <p:nvPr/>
          </p:nvGrpSpPr>
          <p:grpSpPr>
            <a:xfrm>
              <a:off x="1058075" y="184158"/>
              <a:ext cx="8726124" cy="8726124"/>
              <a:chOff x="0" y="0"/>
              <a:chExt cx="10287000" cy="10287000"/>
            </a:xfrm>
          </p:grpSpPr>
          <p:sp>
            <p:nvSpPr>
              <p:cNvPr id="11" name="Freeform 11"/>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B4236">
                  <a:alpha val="24706"/>
                </a:srgbClr>
              </a:solidFill>
            </p:spPr>
          </p:sp>
          <p:sp>
            <p:nvSpPr>
              <p:cNvPr id="12" name="Freeform 12"/>
              <p:cNvSpPr/>
              <p:nvPr/>
            </p:nvSpPr>
            <p:spPr>
              <a:xfrm>
                <a:off x="0" y="25654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B4236">
                  <a:alpha val="24706"/>
                </a:srgbClr>
              </a:solidFill>
            </p:spPr>
          </p:sp>
          <p:sp>
            <p:nvSpPr>
              <p:cNvPr id="13" name="Freeform 13"/>
              <p:cNvSpPr/>
              <p:nvPr/>
            </p:nvSpPr>
            <p:spPr>
              <a:xfrm>
                <a:off x="0" y="51371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B4236">
                  <a:alpha val="24706"/>
                </a:srgbClr>
              </a:solidFill>
            </p:spPr>
          </p:sp>
          <p:sp>
            <p:nvSpPr>
              <p:cNvPr id="14" name="Freeform 14"/>
              <p:cNvSpPr/>
              <p:nvPr/>
            </p:nvSpPr>
            <p:spPr>
              <a:xfrm>
                <a:off x="0" y="77089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B4236">
                  <a:alpha val="24706"/>
                </a:srgbClr>
              </a:solidFill>
            </p:spPr>
          </p:sp>
          <p:sp>
            <p:nvSpPr>
              <p:cNvPr id="15" name="Freeform 15"/>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B4236">
                  <a:alpha val="60000"/>
                </a:srgbClr>
              </a:solidFill>
            </p:spPr>
          </p:sp>
        </p:grpSp>
        <p:sp>
          <p:nvSpPr>
            <p:cNvPr id="16" name="TextBox 16"/>
            <p:cNvSpPr txBox="1"/>
            <p:nvPr/>
          </p:nvSpPr>
          <p:spPr>
            <a:xfrm>
              <a:off x="0" y="-28575"/>
              <a:ext cx="901565" cy="396890"/>
            </a:xfrm>
            <a:prstGeom prst="rect">
              <a:avLst/>
            </a:prstGeom>
          </p:spPr>
          <p:txBody>
            <a:bodyPr lIns="0" tIns="0" rIns="0" bIns="0" rtlCol="0" anchor="t">
              <a:spAutoFit/>
            </a:bodyPr>
            <a:lstStyle/>
            <a:p>
              <a:pPr algn="r">
                <a:lnSpc>
                  <a:spcPts val="2587"/>
                </a:lnSpc>
              </a:pPr>
              <a:r>
                <a:rPr lang="en-US" sz="1848">
                  <a:solidFill>
                    <a:srgbClr val="0B4236"/>
                  </a:solidFill>
                  <a:latin typeface="Garet Book"/>
                </a:rPr>
                <a:t>100% </a:t>
              </a:r>
            </a:p>
          </p:txBody>
        </p:sp>
        <p:sp>
          <p:nvSpPr>
            <p:cNvPr id="17" name="TextBox 17"/>
            <p:cNvSpPr txBox="1"/>
            <p:nvPr/>
          </p:nvSpPr>
          <p:spPr>
            <a:xfrm>
              <a:off x="200647" y="2152956"/>
              <a:ext cx="700918" cy="396890"/>
            </a:xfrm>
            <a:prstGeom prst="rect">
              <a:avLst/>
            </a:prstGeom>
          </p:spPr>
          <p:txBody>
            <a:bodyPr lIns="0" tIns="0" rIns="0" bIns="0" rtlCol="0" anchor="t">
              <a:spAutoFit/>
            </a:bodyPr>
            <a:lstStyle/>
            <a:p>
              <a:pPr algn="r">
                <a:lnSpc>
                  <a:spcPts val="2587"/>
                </a:lnSpc>
              </a:pPr>
              <a:r>
                <a:rPr lang="en-US" sz="1848">
                  <a:solidFill>
                    <a:srgbClr val="0B4236"/>
                  </a:solidFill>
                  <a:latin typeface="Garet Book"/>
                </a:rPr>
                <a:t>75% </a:t>
              </a:r>
            </a:p>
          </p:txBody>
        </p:sp>
        <p:sp>
          <p:nvSpPr>
            <p:cNvPr id="18" name="TextBox 18"/>
            <p:cNvSpPr txBox="1"/>
            <p:nvPr/>
          </p:nvSpPr>
          <p:spPr>
            <a:xfrm>
              <a:off x="149700" y="4334487"/>
              <a:ext cx="751865" cy="396890"/>
            </a:xfrm>
            <a:prstGeom prst="rect">
              <a:avLst/>
            </a:prstGeom>
          </p:spPr>
          <p:txBody>
            <a:bodyPr lIns="0" tIns="0" rIns="0" bIns="0" rtlCol="0" anchor="t">
              <a:spAutoFit/>
            </a:bodyPr>
            <a:lstStyle/>
            <a:p>
              <a:pPr algn="r">
                <a:lnSpc>
                  <a:spcPts val="2587"/>
                </a:lnSpc>
              </a:pPr>
              <a:r>
                <a:rPr lang="en-US" sz="1848">
                  <a:solidFill>
                    <a:srgbClr val="0B4236"/>
                  </a:solidFill>
                  <a:latin typeface="Garet Book"/>
                </a:rPr>
                <a:t>50% </a:t>
              </a:r>
            </a:p>
          </p:txBody>
        </p:sp>
        <p:sp>
          <p:nvSpPr>
            <p:cNvPr id="19" name="TextBox 19"/>
            <p:cNvSpPr txBox="1"/>
            <p:nvPr/>
          </p:nvSpPr>
          <p:spPr>
            <a:xfrm>
              <a:off x="165298" y="6516018"/>
              <a:ext cx="736267" cy="396890"/>
            </a:xfrm>
            <a:prstGeom prst="rect">
              <a:avLst/>
            </a:prstGeom>
          </p:spPr>
          <p:txBody>
            <a:bodyPr lIns="0" tIns="0" rIns="0" bIns="0" rtlCol="0" anchor="t">
              <a:spAutoFit/>
            </a:bodyPr>
            <a:lstStyle/>
            <a:p>
              <a:pPr algn="r">
                <a:lnSpc>
                  <a:spcPts val="2587"/>
                </a:lnSpc>
              </a:pPr>
              <a:r>
                <a:rPr lang="en-US" sz="1848">
                  <a:solidFill>
                    <a:srgbClr val="0B4236"/>
                  </a:solidFill>
                  <a:latin typeface="Garet Book"/>
                </a:rPr>
                <a:t>25% </a:t>
              </a:r>
            </a:p>
          </p:txBody>
        </p:sp>
        <p:sp>
          <p:nvSpPr>
            <p:cNvPr id="20" name="TextBox 20"/>
            <p:cNvSpPr txBox="1"/>
            <p:nvPr/>
          </p:nvSpPr>
          <p:spPr>
            <a:xfrm>
              <a:off x="335534" y="8697549"/>
              <a:ext cx="566031" cy="396890"/>
            </a:xfrm>
            <a:prstGeom prst="rect">
              <a:avLst/>
            </a:prstGeom>
          </p:spPr>
          <p:txBody>
            <a:bodyPr lIns="0" tIns="0" rIns="0" bIns="0" rtlCol="0" anchor="t">
              <a:spAutoFit/>
            </a:bodyPr>
            <a:lstStyle/>
            <a:p>
              <a:pPr algn="r">
                <a:lnSpc>
                  <a:spcPts val="2587"/>
                </a:lnSpc>
              </a:pPr>
              <a:r>
                <a:rPr lang="en-US" sz="1848">
                  <a:solidFill>
                    <a:srgbClr val="0B4236"/>
                  </a:solidFill>
                  <a:latin typeface="Garet Book"/>
                </a:rPr>
                <a:t>0% </a:t>
              </a:r>
            </a:p>
          </p:txBody>
        </p:sp>
        <p:grpSp>
          <p:nvGrpSpPr>
            <p:cNvPr id="21" name="Group 21"/>
            <p:cNvGrpSpPr>
              <a:grpSpLocks noChangeAspect="1"/>
            </p:cNvGrpSpPr>
            <p:nvPr/>
          </p:nvGrpSpPr>
          <p:grpSpPr>
            <a:xfrm>
              <a:off x="1058075" y="1357671"/>
              <a:ext cx="8726124" cy="7552611"/>
              <a:chOff x="0" y="1383424"/>
              <a:chExt cx="10287000" cy="8903576"/>
            </a:xfrm>
          </p:grpSpPr>
          <p:sp>
            <p:nvSpPr>
              <p:cNvPr id="22" name="Freeform 22"/>
              <p:cNvSpPr/>
              <p:nvPr/>
            </p:nvSpPr>
            <p:spPr>
              <a:xfrm>
                <a:off x="0" y="1383424"/>
                <a:ext cx="1851660" cy="8903576"/>
              </a:xfrm>
              <a:custGeom>
                <a:avLst/>
                <a:gdLst/>
                <a:ahLst/>
                <a:cxnLst/>
                <a:rect l="l" t="t" r="r" b="b"/>
                <a:pathLst>
                  <a:path w="1851660" h="8903576">
                    <a:moveTo>
                      <a:pt x="0" y="8903576"/>
                    </a:moveTo>
                    <a:lnTo>
                      <a:pt x="0" y="148133"/>
                    </a:lnTo>
                    <a:cubicBezTo>
                      <a:pt x="0" y="108845"/>
                      <a:pt x="15607" y="71167"/>
                      <a:pt x="43387" y="43387"/>
                    </a:cubicBezTo>
                    <a:cubicBezTo>
                      <a:pt x="71167" y="15606"/>
                      <a:pt x="108846" y="0"/>
                      <a:pt x="148133" y="0"/>
                    </a:cubicBezTo>
                    <a:lnTo>
                      <a:pt x="1703527" y="0"/>
                    </a:lnTo>
                    <a:cubicBezTo>
                      <a:pt x="1742815" y="0"/>
                      <a:pt x="1780493" y="15606"/>
                      <a:pt x="1808273" y="43387"/>
                    </a:cubicBezTo>
                    <a:cubicBezTo>
                      <a:pt x="1836053" y="71167"/>
                      <a:pt x="1851660" y="108845"/>
                      <a:pt x="1851660" y="148133"/>
                    </a:cubicBezTo>
                    <a:lnTo>
                      <a:pt x="1851660" y="8903576"/>
                    </a:lnTo>
                    <a:close/>
                  </a:path>
                </a:pathLst>
              </a:custGeom>
              <a:solidFill>
                <a:srgbClr val="6968D4"/>
              </a:solidFill>
            </p:spPr>
          </p:sp>
          <p:sp>
            <p:nvSpPr>
              <p:cNvPr id="23" name="Freeform 23"/>
              <p:cNvSpPr/>
              <p:nvPr/>
            </p:nvSpPr>
            <p:spPr>
              <a:xfrm>
                <a:off x="2108835" y="8890876"/>
                <a:ext cx="1851660" cy="1396124"/>
              </a:xfrm>
              <a:custGeom>
                <a:avLst/>
                <a:gdLst/>
                <a:ahLst/>
                <a:cxnLst/>
                <a:rect l="l" t="t" r="r" b="b"/>
                <a:pathLst>
                  <a:path w="1851660" h="1396124">
                    <a:moveTo>
                      <a:pt x="0" y="1396124"/>
                    </a:moveTo>
                    <a:lnTo>
                      <a:pt x="0" y="148133"/>
                    </a:lnTo>
                    <a:cubicBezTo>
                      <a:pt x="0" y="108845"/>
                      <a:pt x="15607" y="71168"/>
                      <a:pt x="43387" y="43387"/>
                    </a:cubicBezTo>
                    <a:cubicBezTo>
                      <a:pt x="71167" y="15607"/>
                      <a:pt x="108846" y="0"/>
                      <a:pt x="148133" y="0"/>
                    </a:cubicBezTo>
                    <a:lnTo>
                      <a:pt x="1703527" y="0"/>
                    </a:lnTo>
                    <a:cubicBezTo>
                      <a:pt x="1742814" y="0"/>
                      <a:pt x="1780493" y="15607"/>
                      <a:pt x="1808273" y="43387"/>
                    </a:cubicBezTo>
                    <a:cubicBezTo>
                      <a:pt x="1836053" y="71168"/>
                      <a:pt x="1851660" y="108845"/>
                      <a:pt x="1851660" y="148133"/>
                    </a:cubicBezTo>
                    <a:lnTo>
                      <a:pt x="1851660" y="1396124"/>
                    </a:lnTo>
                    <a:close/>
                  </a:path>
                </a:pathLst>
              </a:custGeom>
              <a:solidFill>
                <a:srgbClr val="6968D4"/>
              </a:solidFill>
            </p:spPr>
          </p:sp>
          <p:sp>
            <p:nvSpPr>
              <p:cNvPr id="24" name="Freeform 24"/>
              <p:cNvSpPr/>
              <p:nvPr/>
            </p:nvSpPr>
            <p:spPr>
              <a:xfrm>
                <a:off x="4217670" y="3621875"/>
                <a:ext cx="1851660" cy="6665125"/>
              </a:xfrm>
              <a:custGeom>
                <a:avLst/>
                <a:gdLst/>
                <a:ahLst/>
                <a:cxnLst/>
                <a:rect l="l" t="t" r="r" b="b"/>
                <a:pathLst>
                  <a:path w="1851660" h="6665125">
                    <a:moveTo>
                      <a:pt x="0" y="6665125"/>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665125"/>
                    </a:lnTo>
                    <a:close/>
                  </a:path>
                </a:pathLst>
              </a:custGeom>
              <a:solidFill>
                <a:srgbClr val="6968D4"/>
              </a:solidFill>
            </p:spPr>
          </p:sp>
          <p:sp>
            <p:nvSpPr>
              <p:cNvPr id="25" name="Freeform 25"/>
              <p:cNvSpPr/>
              <p:nvPr/>
            </p:nvSpPr>
            <p:spPr>
              <a:xfrm>
                <a:off x="6326505" y="4660862"/>
                <a:ext cx="1851660" cy="5626138"/>
              </a:xfrm>
              <a:custGeom>
                <a:avLst/>
                <a:gdLst/>
                <a:ahLst/>
                <a:cxnLst/>
                <a:rect l="l" t="t" r="r" b="b"/>
                <a:pathLst>
                  <a:path w="1851660" h="5626138">
                    <a:moveTo>
                      <a:pt x="0" y="5626138"/>
                    </a:moveTo>
                    <a:lnTo>
                      <a:pt x="0" y="148133"/>
                    </a:lnTo>
                    <a:cubicBezTo>
                      <a:pt x="0" y="108846"/>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6"/>
                      <a:pt x="1851660" y="148133"/>
                    </a:cubicBezTo>
                    <a:lnTo>
                      <a:pt x="1851660" y="5626138"/>
                    </a:lnTo>
                    <a:close/>
                  </a:path>
                </a:pathLst>
              </a:custGeom>
              <a:solidFill>
                <a:srgbClr val="6968D4"/>
              </a:solidFill>
            </p:spPr>
          </p:sp>
          <p:sp>
            <p:nvSpPr>
              <p:cNvPr id="26" name="Freeform 26"/>
              <p:cNvSpPr/>
              <p:nvPr/>
            </p:nvSpPr>
            <p:spPr>
              <a:xfrm>
                <a:off x="8435340" y="5158753"/>
                <a:ext cx="1851660" cy="5128247"/>
              </a:xfrm>
              <a:custGeom>
                <a:avLst/>
                <a:gdLst/>
                <a:ahLst/>
                <a:cxnLst/>
                <a:rect l="l" t="t" r="r" b="b"/>
                <a:pathLst>
                  <a:path w="1851660" h="5128247">
                    <a:moveTo>
                      <a:pt x="0" y="5128247"/>
                    </a:moveTo>
                    <a:lnTo>
                      <a:pt x="0" y="148132"/>
                    </a:lnTo>
                    <a:cubicBezTo>
                      <a:pt x="0" y="108845"/>
                      <a:pt x="15607" y="71167"/>
                      <a:pt x="43387" y="43387"/>
                    </a:cubicBezTo>
                    <a:cubicBezTo>
                      <a:pt x="71168" y="15606"/>
                      <a:pt x="108845" y="0"/>
                      <a:pt x="148133" y="0"/>
                    </a:cubicBezTo>
                    <a:lnTo>
                      <a:pt x="1703527" y="0"/>
                    </a:lnTo>
                    <a:cubicBezTo>
                      <a:pt x="1742815" y="0"/>
                      <a:pt x="1780492" y="15606"/>
                      <a:pt x="1808273" y="43387"/>
                    </a:cubicBezTo>
                    <a:cubicBezTo>
                      <a:pt x="1836053" y="71167"/>
                      <a:pt x="1851660" y="108845"/>
                      <a:pt x="1851660" y="148132"/>
                    </a:cubicBezTo>
                    <a:lnTo>
                      <a:pt x="1851660" y="5128247"/>
                    </a:lnTo>
                    <a:close/>
                  </a:path>
                </a:pathLst>
              </a:custGeom>
              <a:solidFill>
                <a:srgbClr val="6968D4"/>
              </a:solidFill>
            </p:spPr>
          </p:sp>
        </p:grpSp>
      </p:grpSp>
      <p:sp>
        <p:nvSpPr>
          <p:cNvPr id="27" name="TextBox 27"/>
          <p:cNvSpPr txBox="1"/>
          <p:nvPr/>
        </p:nvSpPr>
        <p:spPr>
          <a:xfrm>
            <a:off x="533400" y="857250"/>
            <a:ext cx="8230195" cy="154901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Libre Baskerville Bold"/>
              </a:rPr>
              <a:t>Competitors</a:t>
            </a:r>
          </a:p>
        </p:txBody>
      </p:sp>
      <p:sp>
        <p:nvSpPr>
          <p:cNvPr id="28" name="TextBox 28"/>
          <p:cNvSpPr txBox="1"/>
          <p:nvPr/>
        </p:nvSpPr>
        <p:spPr>
          <a:xfrm>
            <a:off x="1219200" y="4652327"/>
            <a:ext cx="3606800" cy="887095"/>
          </a:xfrm>
          <a:prstGeom prst="rect">
            <a:avLst/>
          </a:prstGeom>
        </p:spPr>
        <p:txBody>
          <a:bodyPr lIns="0" tIns="0" rIns="0" bIns="0" rtlCol="0" anchor="t">
            <a:spAutoFit/>
          </a:bodyPr>
          <a:lstStyle/>
          <a:p>
            <a:pPr algn="ctr">
              <a:lnSpc>
                <a:spcPts val="7279"/>
              </a:lnSpc>
            </a:pPr>
            <a:r>
              <a:rPr lang="en-US" sz="5199" dirty="0">
                <a:solidFill>
                  <a:schemeClr val="bg1"/>
                </a:solidFill>
                <a:latin typeface="Canva Sans"/>
              </a:rPr>
              <a:t>3. </a:t>
            </a:r>
            <a:r>
              <a:rPr lang="en-US" sz="5199" b="1" dirty="0" err="1">
                <a:solidFill>
                  <a:schemeClr val="bg1"/>
                </a:solidFill>
                <a:latin typeface="Canva Sans"/>
              </a:rPr>
              <a:t>E</a:t>
            </a:r>
            <a:r>
              <a:rPr lang="en-US" sz="5199" b="1" dirty="0" err="1">
                <a:solidFill>
                  <a:schemeClr val="bg1"/>
                </a:solidFill>
                <a:latin typeface="Canva Sans Bold"/>
                <a:hlinkClick r:id="rId2" tooltip="https://www.similarweb.com/website/etmoney.com/">
                  <a:extLst>
                    <a:ext uri="{A12FA001-AC4F-418D-AE19-62706E023703}">
                      <ahyp:hlinkClr xmlns:ahyp="http://schemas.microsoft.com/office/drawing/2018/hyperlinkcolor" val="tx"/>
                    </a:ext>
                  </a:extLst>
                </a:hlinkClick>
              </a:rPr>
              <a:t>tmoney</a:t>
            </a:r>
            <a:endParaRPr lang="en-US" sz="5199" b="1" dirty="0">
              <a:solidFill>
                <a:schemeClr val="bg1"/>
              </a:solidFill>
              <a:latin typeface="Canva Sans Bold"/>
              <a:hlinkClick r:id="rId2" tooltip="https://www.similarweb.com/website/etmoney.com/">
                <a:extLst>
                  <a:ext uri="{A12FA001-AC4F-418D-AE19-62706E023703}">
                    <ahyp:hlinkClr xmlns:ahyp="http://schemas.microsoft.com/office/drawing/2018/hyperlinkcolor" val="tx"/>
                  </a:ext>
                </a:extLst>
              </a:hlinkClick>
            </a:endParaRPr>
          </a:p>
        </p:txBody>
      </p:sp>
      <p:sp>
        <p:nvSpPr>
          <p:cNvPr id="29" name="TextBox 29"/>
          <p:cNvSpPr txBox="1"/>
          <p:nvPr/>
        </p:nvSpPr>
        <p:spPr>
          <a:xfrm>
            <a:off x="1276102" y="3860482"/>
            <a:ext cx="4658320" cy="887095"/>
          </a:xfrm>
          <a:prstGeom prst="rect">
            <a:avLst/>
          </a:prstGeom>
        </p:spPr>
        <p:txBody>
          <a:bodyPr lIns="0" tIns="0" rIns="0" bIns="0" rtlCol="0" anchor="t">
            <a:spAutoFit/>
          </a:bodyPr>
          <a:lstStyle/>
          <a:p>
            <a:pPr>
              <a:lnSpc>
                <a:spcPts val="7279"/>
              </a:lnSpc>
            </a:pPr>
            <a:r>
              <a:rPr lang="en-US" sz="5199" dirty="0">
                <a:solidFill>
                  <a:schemeClr val="bg1"/>
                </a:solidFill>
                <a:latin typeface="Canva Sans"/>
              </a:rPr>
              <a:t>2. </a:t>
            </a:r>
            <a:r>
              <a:rPr lang="en-US" sz="5199" dirty="0" err="1">
                <a:solidFill>
                  <a:schemeClr val="bg1"/>
                </a:solidFill>
                <a:latin typeface="Canva Sans Bold"/>
              </a:rPr>
              <a:t>C</a:t>
            </a:r>
            <a:r>
              <a:rPr lang="en-US" sz="5199" dirty="0" err="1">
                <a:solidFill>
                  <a:schemeClr val="bg1"/>
                </a:solidFill>
                <a:latin typeface="Canva Sans Bold"/>
                <a:hlinkClick r:id="rId3" tooltip="https://www.similarweb.com/website/capitalmind.in/">
                  <a:extLst>
                    <a:ext uri="{A12FA001-AC4F-418D-AE19-62706E023703}">
                      <ahyp:hlinkClr xmlns:ahyp="http://schemas.microsoft.com/office/drawing/2018/hyperlinkcolor" val="tx"/>
                    </a:ext>
                  </a:extLst>
                </a:hlinkClick>
              </a:rPr>
              <a:t>apitalmind</a:t>
            </a:r>
            <a:endParaRPr lang="en-US" sz="5199" dirty="0">
              <a:solidFill>
                <a:schemeClr val="bg1"/>
              </a:solidFill>
              <a:latin typeface="Canva Sans Bold"/>
              <a:hlinkClick r:id="rId3" tooltip="https://www.similarweb.com/website/capitalmind.in/">
                <a:extLst>
                  <a:ext uri="{A12FA001-AC4F-418D-AE19-62706E023703}">
                    <ahyp:hlinkClr xmlns:ahyp="http://schemas.microsoft.com/office/drawing/2018/hyperlinkcolor" val="tx"/>
                  </a:ext>
                </a:extLst>
              </a:hlinkClick>
            </a:endParaRPr>
          </a:p>
        </p:txBody>
      </p:sp>
      <p:sp>
        <p:nvSpPr>
          <p:cNvPr id="30" name="TextBox 30"/>
          <p:cNvSpPr txBox="1"/>
          <p:nvPr/>
        </p:nvSpPr>
        <p:spPr>
          <a:xfrm>
            <a:off x="1219200" y="5579709"/>
            <a:ext cx="7039704" cy="887095"/>
          </a:xfrm>
          <a:prstGeom prst="rect">
            <a:avLst/>
          </a:prstGeom>
        </p:spPr>
        <p:txBody>
          <a:bodyPr lIns="0" tIns="0" rIns="0" bIns="0" rtlCol="0" anchor="t">
            <a:spAutoFit/>
          </a:bodyPr>
          <a:lstStyle/>
          <a:p>
            <a:pPr>
              <a:lnSpc>
                <a:spcPts val="7279"/>
              </a:lnSpc>
            </a:pPr>
            <a:r>
              <a:rPr lang="en-US" sz="5199" dirty="0">
                <a:solidFill>
                  <a:schemeClr val="bg1"/>
                </a:solidFill>
                <a:latin typeface="Canva Sans"/>
              </a:rPr>
              <a:t>4. </a:t>
            </a:r>
            <a:r>
              <a:rPr lang="en-US" sz="5199" dirty="0" err="1">
                <a:solidFill>
                  <a:schemeClr val="bg1"/>
                </a:solidFill>
                <a:latin typeface="Canva Sans Bold"/>
              </a:rPr>
              <a:t>I</a:t>
            </a:r>
            <a:r>
              <a:rPr lang="en-US" sz="5199" dirty="0" err="1">
                <a:solidFill>
                  <a:schemeClr val="bg1"/>
                </a:solidFill>
                <a:latin typeface="Canva Sans Bold"/>
                <a:hlinkClick r:id="rId4" tooltip="https://www.similarweb.com/website/indmoney.com/">
                  <a:extLst>
                    <a:ext uri="{A12FA001-AC4F-418D-AE19-62706E023703}">
                      <ahyp:hlinkClr xmlns:ahyp="http://schemas.microsoft.com/office/drawing/2018/hyperlinkcolor" val="tx"/>
                    </a:ext>
                  </a:extLst>
                </a:hlinkClick>
              </a:rPr>
              <a:t>ndmoney</a:t>
            </a:r>
            <a:endParaRPr lang="en-US" sz="5199" dirty="0">
              <a:solidFill>
                <a:schemeClr val="bg1"/>
              </a:solidFill>
              <a:latin typeface="Canva Sans Bold"/>
              <a:hlinkClick r:id="rId4" tooltip="https://www.similarweb.com/website/indmoney.com/">
                <a:extLst>
                  <a:ext uri="{A12FA001-AC4F-418D-AE19-62706E023703}">
                    <ahyp:hlinkClr xmlns:ahyp="http://schemas.microsoft.com/office/drawing/2018/hyperlinkcolor" val="tx"/>
                  </a:ext>
                </a:extLst>
              </a:hlinkClick>
            </a:endParaRPr>
          </a:p>
        </p:txBody>
      </p:sp>
      <p:sp>
        <p:nvSpPr>
          <p:cNvPr id="31" name="TextBox 31"/>
          <p:cNvSpPr txBox="1"/>
          <p:nvPr/>
        </p:nvSpPr>
        <p:spPr>
          <a:xfrm>
            <a:off x="1219200" y="6504904"/>
            <a:ext cx="3575249" cy="887095"/>
          </a:xfrm>
          <a:prstGeom prst="rect">
            <a:avLst/>
          </a:prstGeom>
        </p:spPr>
        <p:txBody>
          <a:bodyPr lIns="0" tIns="0" rIns="0" bIns="0" rtlCol="0" anchor="t">
            <a:spAutoFit/>
          </a:bodyPr>
          <a:lstStyle/>
          <a:p>
            <a:pPr algn="ctr">
              <a:lnSpc>
                <a:spcPts val="7279"/>
              </a:lnSpc>
            </a:pPr>
            <a:r>
              <a:rPr lang="en-US" sz="5199" dirty="0">
                <a:solidFill>
                  <a:schemeClr val="bg1"/>
                </a:solidFill>
                <a:latin typeface="Canva Sans"/>
              </a:rPr>
              <a:t>5. </a:t>
            </a:r>
            <a:r>
              <a:rPr lang="en-US" sz="5199" dirty="0" err="1">
                <a:solidFill>
                  <a:schemeClr val="bg1"/>
                </a:solidFill>
                <a:latin typeface="Canva Sans Bold"/>
              </a:rPr>
              <a:t>S</a:t>
            </a:r>
            <a:r>
              <a:rPr lang="en-US" sz="5199" dirty="0" err="1">
                <a:solidFill>
                  <a:schemeClr val="bg1"/>
                </a:solidFill>
                <a:latin typeface="Canva Sans Bold"/>
                <a:hlinkClick r:id="rId5" tooltip="https://www.similarweb.com/website/scripbox.com/">
                  <a:extLst>
                    <a:ext uri="{A12FA001-AC4F-418D-AE19-62706E023703}">
                      <ahyp:hlinkClr xmlns:ahyp="http://schemas.microsoft.com/office/drawing/2018/hyperlinkcolor" val="tx"/>
                    </a:ext>
                  </a:extLst>
                </a:hlinkClick>
              </a:rPr>
              <a:t>cripbox</a:t>
            </a:r>
            <a:endParaRPr lang="en-US" sz="5199" dirty="0">
              <a:solidFill>
                <a:schemeClr val="bg1"/>
              </a:solidFill>
              <a:latin typeface="Canva Sans Bold"/>
              <a:hlinkClick r:id="rId5" tooltip="https://www.similarweb.com/website/scripbox.com/">
                <a:extLst>
                  <a:ext uri="{A12FA001-AC4F-418D-AE19-62706E023703}">
                    <ahyp:hlinkClr xmlns:ahyp="http://schemas.microsoft.com/office/drawing/2018/hyperlinkcolor" val="tx"/>
                  </a:ext>
                </a:extLst>
              </a:hlinkClick>
            </a:endParaRPr>
          </a:p>
        </p:txBody>
      </p:sp>
      <p:sp>
        <p:nvSpPr>
          <p:cNvPr id="32" name="TextBox 32"/>
          <p:cNvSpPr txBox="1"/>
          <p:nvPr/>
        </p:nvSpPr>
        <p:spPr>
          <a:xfrm>
            <a:off x="9211454" y="933450"/>
            <a:ext cx="8757543" cy="887095"/>
          </a:xfrm>
          <a:prstGeom prst="rect">
            <a:avLst/>
          </a:prstGeom>
        </p:spPr>
        <p:txBody>
          <a:bodyPr lIns="0" tIns="0" rIns="0" bIns="0" rtlCol="0" anchor="t">
            <a:spAutoFit/>
          </a:bodyPr>
          <a:lstStyle/>
          <a:p>
            <a:pPr algn="ctr">
              <a:lnSpc>
                <a:spcPts val="7279"/>
              </a:lnSpc>
            </a:pPr>
            <a:r>
              <a:rPr lang="en-US" sz="5199">
                <a:solidFill>
                  <a:srgbClr val="2E2E2E"/>
                </a:solidFill>
                <a:latin typeface="Canva Sans Bold"/>
              </a:rPr>
              <a:t>Traffic in the Indian market</a:t>
            </a:r>
          </a:p>
        </p:txBody>
      </p:sp>
      <p:sp>
        <p:nvSpPr>
          <p:cNvPr id="33" name="TextBox 33"/>
          <p:cNvSpPr txBox="1"/>
          <p:nvPr/>
        </p:nvSpPr>
        <p:spPr>
          <a:xfrm>
            <a:off x="1143000" y="3094513"/>
            <a:ext cx="4109244" cy="887095"/>
          </a:xfrm>
          <a:prstGeom prst="rect">
            <a:avLst/>
          </a:prstGeom>
        </p:spPr>
        <p:txBody>
          <a:bodyPr lIns="0" tIns="0" rIns="0" bIns="0" rtlCol="0" anchor="t">
            <a:spAutoFit/>
          </a:bodyPr>
          <a:lstStyle/>
          <a:p>
            <a:pPr>
              <a:lnSpc>
                <a:spcPts val="7279"/>
              </a:lnSpc>
            </a:pPr>
            <a:r>
              <a:rPr lang="en-US" sz="5199" dirty="0">
                <a:solidFill>
                  <a:schemeClr val="bg1"/>
                </a:solidFill>
                <a:latin typeface="Canva Sans"/>
              </a:rPr>
              <a:t> 1. </a:t>
            </a:r>
            <a:r>
              <a:rPr lang="en-US" sz="5199" u="sng" dirty="0" err="1">
                <a:solidFill>
                  <a:schemeClr val="bg1"/>
                </a:solidFill>
                <a:latin typeface="Canva Sans Bold"/>
              </a:rPr>
              <a:t>Smallcase</a:t>
            </a:r>
            <a:endParaRPr lang="en-US" sz="5199" u="sng" dirty="0">
              <a:solidFill>
                <a:schemeClr val="bg1"/>
              </a:solidFill>
              <a:latin typeface="Canva Sans Bold"/>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724342"/>
            <a:ext cx="6910589" cy="1285875"/>
          </a:xfrm>
          <a:prstGeom prst="rect">
            <a:avLst/>
          </a:prstGeom>
        </p:spPr>
        <p:txBody>
          <a:bodyPr lIns="0" tIns="0" rIns="0" bIns="0" rtlCol="0" anchor="t">
            <a:spAutoFit/>
          </a:bodyPr>
          <a:lstStyle/>
          <a:p>
            <a:pPr>
              <a:lnSpc>
                <a:spcPts val="10144"/>
              </a:lnSpc>
            </a:pPr>
            <a:r>
              <a:rPr lang="en-US" sz="8454">
                <a:solidFill>
                  <a:srgbClr val="000000"/>
                </a:solidFill>
                <a:latin typeface="Nourd Bold"/>
              </a:rPr>
              <a:t>SWOT</a:t>
            </a:r>
          </a:p>
        </p:txBody>
      </p:sp>
      <p:graphicFrame>
        <p:nvGraphicFramePr>
          <p:cNvPr id="3" name="Table 3"/>
          <p:cNvGraphicFramePr>
            <a:graphicFrameLocks noGrp="1"/>
          </p:cNvGraphicFramePr>
          <p:nvPr/>
        </p:nvGraphicFramePr>
        <p:xfrm>
          <a:off x="1028700" y="2314575"/>
          <a:ext cx="16230600" cy="6890385"/>
        </p:xfrm>
        <a:graphic>
          <a:graphicData uri="http://schemas.openxmlformats.org/drawingml/2006/table">
            <a:tbl>
              <a:tblPr/>
              <a:tblGrid>
                <a:gridCol w="3962352">
                  <a:extLst>
                    <a:ext uri="{9D8B030D-6E8A-4147-A177-3AD203B41FA5}">
                      <a16:colId xmlns:a16="http://schemas.microsoft.com/office/drawing/2014/main" val="20000"/>
                    </a:ext>
                  </a:extLst>
                </a:gridCol>
                <a:gridCol w="3962352">
                  <a:extLst>
                    <a:ext uri="{9D8B030D-6E8A-4147-A177-3AD203B41FA5}">
                      <a16:colId xmlns:a16="http://schemas.microsoft.com/office/drawing/2014/main" val="20001"/>
                    </a:ext>
                  </a:extLst>
                </a:gridCol>
                <a:gridCol w="3962352">
                  <a:extLst>
                    <a:ext uri="{9D8B030D-6E8A-4147-A177-3AD203B41FA5}">
                      <a16:colId xmlns:a16="http://schemas.microsoft.com/office/drawing/2014/main" val="20002"/>
                    </a:ext>
                  </a:extLst>
                </a:gridCol>
                <a:gridCol w="4343544">
                  <a:extLst>
                    <a:ext uri="{9D8B030D-6E8A-4147-A177-3AD203B41FA5}">
                      <a16:colId xmlns:a16="http://schemas.microsoft.com/office/drawing/2014/main" val="20003"/>
                    </a:ext>
                  </a:extLst>
                </a:gridCol>
              </a:tblGrid>
              <a:tr h="1536305">
                <a:tc>
                  <a:txBody>
                    <a:bodyPr/>
                    <a:lstStyle/>
                    <a:p>
                      <a:pPr algn="ctr">
                        <a:lnSpc>
                          <a:spcPts val="4200"/>
                        </a:lnSpc>
                        <a:defRPr/>
                      </a:pPr>
                      <a:r>
                        <a:rPr lang="en-US" sz="3000">
                          <a:solidFill>
                            <a:srgbClr val="0B4236"/>
                          </a:solidFill>
                          <a:latin typeface="Neue Machina Bold"/>
                        </a:rPr>
                        <a:t>Strengths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2AAEE"/>
                    </a:solidFill>
                  </a:tcPr>
                </a:tc>
                <a:tc>
                  <a:txBody>
                    <a:bodyPr/>
                    <a:lstStyle/>
                    <a:p>
                      <a:pPr algn="ctr">
                        <a:lnSpc>
                          <a:spcPts val="4200"/>
                        </a:lnSpc>
                        <a:defRPr/>
                      </a:pPr>
                      <a:r>
                        <a:rPr lang="en-US" sz="3000">
                          <a:solidFill>
                            <a:srgbClr val="0B4236"/>
                          </a:solidFill>
                          <a:latin typeface="Neue Machina Bold"/>
                        </a:rPr>
                        <a:t>Weaknesses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2AAEE"/>
                    </a:solidFill>
                  </a:tcPr>
                </a:tc>
                <a:tc>
                  <a:txBody>
                    <a:bodyPr/>
                    <a:lstStyle/>
                    <a:p>
                      <a:pPr algn="ctr">
                        <a:lnSpc>
                          <a:spcPts val="4200"/>
                        </a:lnSpc>
                        <a:defRPr/>
                      </a:pPr>
                      <a:r>
                        <a:rPr lang="en-US" sz="3000">
                          <a:solidFill>
                            <a:srgbClr val="0B4236"/>
                          </a:solidFill>
                          <a:latin typeface="Neue Machina Bold"/>
                        </a:rPr>
                        <a:t>Opportunities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2AAEE"/>
                    </a:solidFill>
                  </a:tcPr>
                </a:tc>
                <a:tc>
                  <a:txBody>
                    <a:bodyPr/>
                    <a:lstStyle/>
                    <a:p>
                      <a:pPr algn="ctr">
                        <a:lnSpc>
                          <a:spcPts val="4200"/>
                        </a:lnSpc>
                        <a:defRPr/>
                      </a:pPr>
                      <a:r>
                        <a:rPr lang="en-US" sz="3000">
                          <a:solidFill>
                            <a:srgbClr val="0B4236"/>
                          </a:solidFill>
                          <a:latin typeface="Neue Machina Bold"/>
                        </a:rPr>
                        <a:t>Threats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2AAEE"/>
                    </a:solidFill>
                  </a:tcPr>
                </a:tc>
                <a:extLst>
                  <a:ext uri="{0D108BD9-81ED-4DB2-BD59-A6C34878D82A}">
                    <a16:rowId xmlns:a16="http://schemas.microsoft.com/office/drawing/2014/main" val="10000"/>
                  </a:ext>
                </a:extLst>
              </a:tr>
              <a:tr h="5354080">
                <a:tc>
                  <a:txBody>
                    <a:bodyPr/>
                    <a:lstStyle/>
                    <a:p>
                      <a:pPr algn="l">
                        <a:lnSpc>
                          <a:spcPts val="2940"/>
                        </a:lnSpc>
                        <a:defRPr/>
                      </a:pPr>
                      <a:endParaRPr lang="en-US" sz="1100"/>
                    </a:p>
                    <a:p>
                      <a:pPr marL="453392" lvl="1" indent="-226696">
                        <a:lnSpc>
                          <a:spcPts val="2940"/>
                        </a:lnSpc>
                        <a:buFont typeface="Arial"/>
                        <a:buChar char="•"/>
                      </a:pPr>
                      <a:r>
                        <a:rPr lang="en-US" sz="2100">
                          <a:solidFill>
                            <a:srgbClr val="0B4236"/>
                          </a:solidFill>
                          <a:latin typeface="Garet Book"/>
                        </a:rPr>
                        <a:t>Convenient and user-friendly platform</a:t>
                      </a:r>
                    </a:p>
                    <a:p>
                      <a:pPr marL="453392" lvl="1" indent="-226696">
                        <a:lnSpc>
                          <a:spcPts val="2940"/>
                        </a:lnSpc>
                        <a:buFont typeface="Arial"/>
                        <a:buChar char="•"/>
                      </a:pPr>
                      <a:r>
                        <a:rPr lang="en-US" sz="2100">
                          <a:solidFill>
                            <a:srgbClr val="0B4236"/>
                          </a:solidFill>
                          <a:latin typeface="Garet Book"/>
                        </a:rPr>
                        <a:t>Diversified portfolios</a:t>
                      </a:r>
                    </a:p>
                    <a:p>
                      <a:pPr marL="453392" lvl="1" indent="-226696">
                        <a:lnSpc>
                          <a:spcPts val="2940"/>
                        </a:lnSpc>
                        <a:buFont typeface="Arial"/>
                        <a:buChar char="•"/>
                      </a:pPr>
                      <a:r>
                        <a:rPr lang="en-US" sz="2100">
                          <a:solidFill>
                            <a:srgbClr val="0B4236"/>
                          </a:solidFill>
                          <a:latin typeface="Garet Book"/>
                        </a:rPr>
                        <a:t>Transparent pricing</a:t>
                      </a:r>
                    </a:p>
                    <a:p>
                      <a:pPr marL="453392" lvl="1" indent="-226696">
                        <a:lnSpc>
                          <a:spcPts val="2940"/>
                        </a:lnSpc>
                        <a:buFont typeface="Arial"/>
                        <a:buChar char="•"/>
                      </a:pPr>
                      <a:r>
                        <a:rPr lang="en-US" sz="2100">
                          <a:solidFill>
                            <a:srgbClr val="0B4236"/>
                          </a:solidFill>
                          <a:latin typeface="Garet Book"/>
                        </a:rPr>
                        <a:t>Low costs</a:t>
                      </a:r>
                    </a:p>
                    <a:p>
                      <a:pPr marL="453392" lvl="1" indent="-226696">
                        <a:lnSpc>
                          <a:spcPts val="2940"/>
                        </a:lnSpc>
                        <a:buFont typeface="Arial"/>
                        <a:buChar char="•"/>
                      </a:pPr>
                      <a:r>
                        <a:rPr lang="en-US" sz="2100">
                          <a:solidFill>
                            <a:srgbClr val="0B4236"/>
                          </a:solidFill>
                          <a:latin typeface="Garet Book"/>
                        </a:rPr>
                        <a:t>Expert-backed portfolios</a:t>
                      </a:r>
                    </a:p>
                    <a:p>
                      <a:pPr>
                        <a:lnSpc>
                          <a:spcPts val="2940"/>
                        </a:lnSpc>
                      </a:pPr>
                      <a:endParaRPr lang="en-US" sz="2100">
                        <a:solidFill>
                          <a:srgbClr val="0B4236"/>
                        </a:solidFill>
                        <a:latin typeface="Garet Book"/>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2AAEE"/>
                    </a:solidFill>
                  </a:tcPr>
                </a:tc>
                <a:tc>
                  <a:txBody>
                    <a:bodyPr/>
                    <a:lstStyle/>
                    <a:p>
                      <a:pPr marL="453392" lvl="1" indent="-226696" algn="l">
                        <a:lnSpc>
                          <a:spcPts val="2940"/>
                        </a:lnSpc>
                        <a:buFont typeface="Arial"/>
                        <a:buChar char="•"/>
                        <a:defRPr/>
                      </a:pPr>
                      <a:r>
                        <a:rPr lang="en-US" sz="2100">
                          <a:solidFill>
                            <a:srgbClr val="0B4236"/>
                          </a:solidFill>
                          <a:latin typeface="Garet Book"/>
                        </a:rPr>
                        <a:t>Limited product offerings</a:t>
                      </a:r>
                      <a:endParaRPr lang="en-US" sz="1100"/>
                    </a:p>
                    <a:p>
                      <a:pPr marL="453392" lvl="1" indent="-226696">
                        <a:lnSpc>
                          <a:spcPts val="2940"/>
                        </a:lnSpc>
                        <a:buFont typeface="Arial"/>
                        <a:buChar char="•"/>
                      </a:pPr>
                      <a:r>
                        <a:rPr lang="en-US" sz="2100">
                          <a:solidFill>
                            <a:srgbClr val="0B4236"/>
                          </a:solidFill>
                          <a:latin typeface="Garet Book"/>
                        </a:rPr>
                        <a:t>Dependence on technology</a:t>
                      </a:r>
                    </a:p>
                    <a:p>
                      <a:pPr marL="453392" lvl="1" indent="-226696">
                        <a:lnSpc>
                          <a:spcPts val="2940"/>
                        </a:lnSpc>
                        <a:buFont typeface="Arial"/>
                        <a:buChar char="•"/>
                      </a:pPr>
                      <a:r>
                        <a:rPr lang="en-US" sz="2100">
                          <a:solidFill>
                            <a:srgbClr val="0B4236"/>
                          </a:solidFill>
                          <a:latin typeface="Garet Book"/>
                        </a:rPr>
                        <a:t>Market risk</a:t>
                      </a:r>
                    </a:p>
                    <a:p>
                      <a:pPr marL="453392" lvl="1" indent="-226696">
                        <a:lnSpc>
                          <a:spcPts val="2940"/>
                        </a:lnSpc>
                        <a:buFont typeface="Arial"/>
                        <a:buChar char="•"/>
                      </a:pPr>
                      <a:r>
                        <a:rPr lang="en-US" sz="2100">
                          <a:solidFill>
                            <a:srgbClr val="0B4236"/>
                          </a:solidFill>
                          <a:latin typeface="Garet Book"/>
                        </a:rPr>
                        <a:t>Lack of control for investors</a:t>
                      </a:r>
                    </a:p>
                    <a:p>
                      <a:pPr marL="453392" lvl="1" indent="-226696">
                        <a:lnSpc>
                          <a:spcPts val="2940"/>
                        </a:lnSpc>
                        <a:buFont typeface="Arial"/>
                        <a:buChar char="•"/>
                      </a:pPr>
                      <a:r>
                        <a:rPr lang="en-US" sz="2100">
                          <a:solidFill>
                            <a:srgbClr val="0B4236"/>
                          </a:solidFill>
                          <a:latin typeface="Garet Book"/>
                        </a:rPr>
                        <a:t>Limited historical performance data</a:t>
                      </a:r>
                    </a:p>
                    <a:p>
                      <a:pPr>
                        <a:lnSpc>
                          <a:spcPts val="2940"/>
                        </a:lnSpc>
                      </a:pPr>
                      <a:endParaRPr lang="en-US" sz="2100">
                        <a:solidFill>
                          <a:srgbClr val="0B4236"/>
                        </a:solidFill>
                        <a:latin typeface="Garet Book"/>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2AAEE"/>
                    </a:solidFill>
                  </a:tcPr>
                </a:tc>
                <a:tc>
                  <a:txBody>
                    <a:bodyPr/>
                    <a:lstStyle/>
                    <a:p>
                      <a:pPr marL="453392" lvl="1" indent="-226696" algn="l">
                        <a:lnSpc>
                          <a:spcPts val="2940"/>
                        </a:lnSpc>
                        <a:buFont typeface="Arial"/>
                        <a:buChar char="•"/>
                        <a:defRPr/>
                      </a:pPr>
                      <a:r>
                        <a:rPr lang="en-US" sz="2100">
                          <a:solidFill>
                            <a:srgbClr val="0B4236"/>
                          </a:solidFill>
                          <a:latin typeface="Garet Book"/>
                        </a:rPr>
                        <a:t>Growing demand for robo-advisory services</a:t>
                      </a:r>
                      <a:endParaRPr lang="en-US" sz="1100"/>
                    </a:p>
                    <a:p>
                      <a:pPr marL="453392" lvl="1" indent="-226696">
                        <a:lnSpc>
                          <a:spcPts val="2940"/>
                        </a:lnSpc>
                        <a:buFont typeface="Arial"/>
                        <a:buChar char="•"/>
                      </a:pPr>
                      <a:r>
                        <a:rPr lang="en-US" sz="2100">
                          <a:solidFill>
                            <a:srgbClr val="0B4236"/>
                          </a:solidFill>
                          <a:latin typeface="Garet Book"/>
                        </a:rPr>
                        <a:t>Expansion into new markets</a:t>
                      </a:r>
                    </a:p>
                    <a:p>
                      <a:pPr marL="453392" lvl="1" indent="-226696">
                        <a:lnSpc>
                          <a:spcPts val="2940"/>
                        </a:lnSpc>
                        <a:buFont typeface="Arial"/>
                        <a:buChar char="•"/>
                      </a:pPr>
                      <a:r>
                        <a:rPr lang="en-US" sz="2100">
                          <a:solidFill>
                            <a:srgbClr val="0B4236"/>
                          </a:solidFill>
                          <a:latin typeface="Garet Book"/>
                        </a:rPr>
                        <a:t>Introduction of new investment products</a:t>
                      </a:r>
                    </a:p>
                    <a:p>
                      <a:pPr marL="453392" lvl="1" indent="-226696">
                        <a:lnSpc>
                          <a:spcPts val="2940"/>
                        </a:lnSpc>
                        <a:buFont typeface="Arial"/>
                        <a:buChar char="•"/>
                      </a:pPr>
                      <a:r>
                        <a:rPr lang="en-US" sz="2100">
                          <a:solidFill>
                            <a:srgbClr val="0B4236"/>
                          </a:solidFill>
                          <a:latin typeface="Garet Book"/>
                        </a:rPr>
                        <a:t>Integration with other financial services</a:t>
                      </a:r>
                    </a:p>
                    <a:p>
                      <a:pPr marL="453392" lvl="1" indent="-226696">
                        <a:lnSpc>
                          <a:spcPts val="2940"/>
                        </a:lnSpc>
                        <a:buFont typeface="Arial"/>
                        <a:buChar char="•"/>
                      </a:pPr>
                      <a:r>
                        <a:rPr lang="en-US" sz="2100">
                          <a:solidFill>
                            <a:srgbClr val="0B4236"/>
                          </a:solidFill>
                          <a:latin typeface="Garet Book"/>
                        </a:rPr>
                        <a:t>Opportunity to partner with financial institutions</a:t>
                      </a:r>
                    </a:p>
                    <a:p>
                      <a:pPr>
                        <a:lnSpc>
                          <a:spcPts val="2940"/>
                        </a:lnSpc>
                      </a:pPr>
                      <a:endParaRPr lang="en-US" sz="2100">
                        <a:solidFill>
                          <a:srgbClr val="0B4236"/>
                        </a:solidFill>
                        <a:latin typeface="Garet Book"/>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2AAEE"/>
                    </a:solidFill>
                  </a:tcPr>
                </a:tc>
                <a:tc>
                  <a:txBody>
                    <a:bodyPr/>
                    <a:lstStyle/>
                    <a:p>
                      <a:pPr marL="453392" lvl="1" indent="-226696" algn="l">
                        <a:lnSpc>
                          <a:spcPts val="2940"/>
                        </a:lnSpc>
                        <a:buFont typeface="Arial"/>
                        <a:buChar char="•"/>
                        <a:defRPr/>
                      </a:pPr>
                      <a:r>
                        <a:rPr lang="en-US" sz="2100">
                          <a:solidFill>
                            <a:srgbClr val="0B4236"/>
                          </a:solidFill>
                          <a:latin typeface="Garet Book"/>
                        </a:rPr>
                        <a:t>Competition from established financial institutions and fintech companies</a:t>
                      </a:r>
                      <a:endParaRPr lang="en-US" sz="1100"/>
                    </a:p>
                    <a:p>
                      <a:pPr marL="453392" lvl="1" indent="-226696">
                        <a:lnSpc>
                          <a:spcPts val="2940"/>
                        </a:lnSpc>
                        <a:buFont typeface="Arial"/>
                        <a:buChar char="•"/>
                      </a:pPr>
                      <a:r>
                        <a:rPr lang="en-US" sz="2100">
                          <a:solidFill>
                            <a:srgbClr val="0B4236"/>
                          </a:solidFill>
                          <a:latin typeface="Garet Book"/>
                        </a:rPr>
                        <a:t>Regulatory hurdles</a:t>
                      </a:r>
                    </a:p>
                    <a:p>
                      <a:pPr marL="453392" lvl="1" indent="-226696">
                        <a:lnSpc>
                          <a:spcPts val="2940"/>
                        </a:lnSpc>
                        <a:buFont typeface="Arial"/>
                        <a:buChar char="•"/>
                      </a:pPr>
                      <a:r>
                        <a:rPr lang="en-US" sz="2100">
                          <a:solidFill>
                            <a:srgbClr val="0B4236"/>
                          </a:solidFill>
                          <a:latin typeface="Garet Book"/>
                        </a:rPr>
                        <a:t>Economic downturns and market volatility</a:t>
                      </a:r>
                    </a:p>
                    <a:p>
                      <a:pPr marL="453392" lvl="1" indent="-226696">
                        <a:lnSpc>
                          <a:spcPts val="2940"/>
                        </a:lnSpc>
                        <a:buFont typeface="Arial"/>
                        <a:buChar char="•"/>
                      </a:pPr>
                      <a:r>
                        <a:rPr lang="en-US" sz="2100">
                          <a:solidFill>
                            <a:srgbClr val="0B4236"/>
                          </a:solidFill>
                          <a:latin typeface="Garet Book"/>
                        </a:rPr>
                        <a:t>Reputation risk from negative news or events</a:t>
                      </a:r>
                    </a:p>
                    <a:p>
                      <a:pPr marL="453392" lvl="1" indent="-226696">
                        <a:lnSpc>
                          <a:spcPts val="2940"/>
                        </a:lnSpc>
                        <a:buFont typeface="Arial"/>
                        <a:buChar char="•"/>
                      </a:pPr>
                      <a:r>
                        <a:rPr lang="en-US" sz="2100">
                          <a:solidFill>
                            <a:srgbClr val="0B4236"/>
                          </a:solidFill>
                          <a:latin typeface="Garet Book"/>
                        </a:rPr>
                        <a:t>Technological disruptions or failures</a:t>
                      </a:r>
                    </a:p>
                    <a:p>
                      <a:pPr>
                        <a:lnSpc>
                          <a:spcPts val="2940"/>
                        </a:lnSpc>
                      </a:pPr>
                      <a:endParaRPr lang="en-US" sz="2100">
                        <a:solidFill>
                          <a:srgbClr val="0B4236"/>
                        </a:solidFill>
                        <a:latin typeface="Garet Book"/>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2AAEE"/>
                    </a:solidFill>
                  </a:tcPr>
                </a:tc>
                <a:extLst>
                  <a:ext uri="{0D108BD9-81ED-4DB2-BD59-A6C34878D82A}">
                    <a16:rowId xmlns:a16="http://schemas.microsoft.com/office/drawing/2014/main" val="10001"/>
                  </a:ext>
                </a:extLst>
              </a:tr>
            </a:tbl>
          </a:graphicData>
        </a:graphic>
      </p:graphicFrame>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46309" y="6106256"/>
            <a:ext cx="6304087" cy="6304087"/>
          </a:xfrm>
          <a:prstGeom prst="rect">
            <a:avLst/>
          </a:prstGeom>
        </p:spPr>
      </p:pic>
      <p:grpSp>
        <p:nvGrpSpPr>
          <p:cNvPr id="3" name="Group 3"/>
          <p:cNvGrpSpPr>
            <a:grpSpLocks noChangeAspect="1"/>
          </p:cNvGrpSpPr>
          <p:nvPr/>
        </p:nvGrpSpPr>
        <p:grpSpPr>
          <a:xfrm>
            <a:off x="1028700" y="4138516"/>
            <a:ext cx="5135302" cy="5135282"/>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sp>
      </p:grpSp>
      <p:grpSp>
        <p:nvGrpSpPr>
          <p:cNvPr id="5" name="Group 5"/>
          <p:cNvGrpSpPr/>
          <p:nvPr/>
        </p:nvGrpSpPr>
        <p:grpSpPr>
          <a:xfrm>
            <a:off x="3687192" y="1640437"/>
            <a:ext cx="5456808" cy="545680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7" name="Group 7"/>
          <p:cNvGrpSpPr>
            <a:grpSpLocks noChangeAspect="1"/>
          </p:cNvGrpSpPr>
          <p:nvPr/>
        </p:nvGrpSpPr>
        <p:grpSpPr>
          <a:xfrm>
            <a:off x="3847945" y="1801200"/>
            <a:ext cx="5135302" cy="513528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8353" r="-41740"/>
              </a:stretch>
            </a:blipFill>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64002" y="1330367"/>
            <a:ext cx="951933" cy="951933"/>
          </a:xfrm>
          <a:prstGeom prst="rect">
            <a:avLst/>
          </a:prstGeom>
        </p:spPr>
      </p:pic>
      <p:sp>
        <p:nvSpPr>
          <p:cNvPr id="10" name="TextBox 10"/>
          <p:cNvSpPr txBox="1"/>
          <p:nvPr/>
        </p:nvSpPr>
        <p:spPr>
          <a:xfrm>
            <a:off x="8389791" y="1583287"/>
            <a:ext cx="9680674"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Unique selling point(USP)</a:t>
            </a:r>
          </a:p>
        </p:txBody>
      </p:sp>
      <p:sp>
        <p:nvSpPr>
          <p:cNvPr id="11" name="TextBox 11"/>
          <p:cNvSpPr txBox="1"/>
          <p:nvPr/>
        </p:nvSpPr>
        <p:spPr>
          <a:xfrm>
            <a:off x="9144000" y="2665988"/>
            <a:ext cx="8115300" cy="7045325"/>
          </a:xfrm>
          <a:prstGeom prst="rect">
            <a:avLst/>
          </a:prstGeom>
        </p:spPr>
        <p:txBody>
          <a:bodyPr lIns="0" tIns="0" rIns="0" bIns="0" rtlCol="0" anchor="t">
            <a:spAutoFit/>
          </a:bodyPr>
          <a:lstStyle/>
          <a:p>
            <a:pPr marL="431797" lvl="1" indent="-215899">
              <a:lnSpc>
                <a:spcPts val="2799"/>
              </a:lnSpc>
              <a:buFont typeface="Arial"/>
              <a:buChar char="•"/>
            </a:pPr>
            <a:r>
              <a:rPr lang="en-US" sz="1999">
                <a:solidFill>
                  <a:srgbClr val="171616"/>
                </a:solidFill>
                <a:latin typeface="Glacial Indifference"/>
              </a:rPr>
              <a:t>Convenience: Smallcase's platform offers a simple and convenient way for retail investors to invest in stocks and ETFs. The platform provides easy-to-use tools and resources, as well as a wide range of investment options, to help investors make informed investment decisions.</a:t>
            </a:r>
          </a:p>
          <a:p>
            <a:pPr marL="431797" lvl="1" indent="-215899">
              <a:lnSpc>
                <a:spcPts val="2799"/>
              </a:lnSpc>
              <a:buFont typeface="Arial"/>
              <a:buChar char="•"/>
            </a:pPr>
            <a:r>
              <a:rPr lang="en-US" sz="1999">
                <a:solidFill>
                  <a:srgbClr val="171616"/>
                </a:solidFill>
                <a:latin typeface="Glacial Indifference"/>
              </a:rPr>
              <a:t>Expertise: Smallcase's investment portfolios are created and managed by investment experts, who use their expertise and knowledge to create investment strategies that are tailored to meet the needs of different types of investors.</a:t>
            </a:r>
          </a:p>
          <a:p>
            <a:pPr marL="431797" lvl="1" indent="-215899">
              <a:lnSpc>
                <a:spcPts val="2799"/>
              </a:lnSpc>
              <a:buFont typeface="Arial"/>
              <a:buChar char="•"/>
            </a:pPr>
            <a:r>
              <a:rPr lang="en-US" sz="1999">
                <a:solidFill>
                  <a:srgbClr val="171616"/>
                </a:solidFill>
                <a:latin typeface="Glacial Indifference"/>
              </a:rPr>
              <a:t>Low cost: Smallcase's platform and investment offerings are designed to be low-cost and accessible to retail investors, making it easier for them to access the stock market and build their portfolios.</a:t>
            </a:r>
          </a:p>
          <a:p>
            <a:pPr marL="431797" lvl="1" indent="-215899">
              <a:lnSpc>
                <a:spcPts val="2799"/>
              </a:lnSpc>
              <a:buFont typeface="Arial"/>
              <a:buChar char="•"/>
            </a:pPr>
            <a:r>
              <a:rPr lang="en-US" sz="1999">
                <a:solidFill>
                  <a:srgbClr val="171616"/>
                </a:solidFill>
                <a:latin typeface="Glacial Indifference"/>
              </a:rPr>
              <a:t>Diversification: Smallcase's portfolios are designed to provide investors with diversification across a range of stocks and ETFs, helping to spread their investment risk and reduce the impact of any individual stock market fluctuations.</a:t>
            </a:r>
          </a:p>
          <a:p>
            <a:pPr marL="431797" lvl="1" indent="-215899">
              <a:lnSpc>
                <a:spcPts val="2799"/>
              </a:lnSpc>
              <a:buFont typeface="Arial"/>
              <a:buChar char="•"/>
            </a:pPr>
            <a:r>
              <a:rPr lang="en-US" sz="1999">
                <a:solidFill>
                  <a:srgbClr val="171616"/>
                </a:solidFill>
                <a:latin typeface="Glacial Indifference"/>
              </a:rPr>
              <a:t>Real-time tracking: Smallcase's platform provides real-time tracking of portfolio performance, making it easier for investors to monitor their investments and make informed decisions.</a:t>
            </a:r>
          </a:p>
          <a:p>
            <a:pPr>
              <a:lnSpc>
                <a:spcPts val="2799"/>
              </a:lnSpc>
              <a:spcBef>
                <a:spcPct val="0"/>
              </a:spcBef>
            </a:pPr>
            <a:endParaRPr lang="en-US" sz="1999">
              <a:solidFill>
                <a:srgbClr val="171616"/>
              </a:solidFill>
              <a:latin typeface="Glacial Indifference"/>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84560" y="-3546614"/>
            <a:ext cx="9942540" cy="9942540"/>
          </a:xfrm>
          <a:prstGeom prst="rect">
            <a:avLst/>
          </a:prstGeom>
        </p:spPr>
      </p:pic>
      <p:grpSp>
        <p:nvGrpSpPr>
          <p:cNvPr id="3" name="Group 3"/>
          <p:cNvGrpSpPr>
            <a:grpSpLocks noChangeAspect="1"/>
          </p:cNvGrpSpPr>
          <p:nvPr/>
        </p:nvGrpSpPr>
        <p:grpSpPr>
          <a:xfrm>
            <a:off x="7660395" y="1721526"/>
            <a:ext cx="4790764" cy="6843949"/>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70219" r="-44066"/>
              </a:stretch>
            </a:blipFill>
          </p:spPr>
        </p:sp>
      </p:grpSp>
      <p:grpSp>
        <p:nvGrpSpPr>
          <p:cNvPr id="5" name="Group 5"/>
          <p:cNvGrpSpPr>
            <a:grpSpLocks noChangeAspect="1"/>
          </p:cNvGrpSpPr>
          <p:nvPr/>
        </p:nvGrpSpPr>
        <p:grpSpPr>
          <a:xfrm>
            <a:off x="13146767" y="1721526"/>
            <a:ext cx="4790764" cy="6843949"/>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55766" r="-58519"/>
              </a:stretch>
            </a:blip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660395" y="7283823"/>
            <a:ext cx="951933" cy="951933"/>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6767" y="7283823"/>
            <a:ext cx="951933" cy="951933"/>
          </a:xfrm>
          <a:prstGeom prst="rect">
            <a:avLst/>
          </a:prstGeom>
        </p:spPr>
      </p:pic>
      <p:sp>
        <p:nvSpPr>
          <p:cNvPr id="9" name="TextBox 9"/>
          <p:cNvSpPr txBox="1"/>
          <p:nvPr/>
        </p:nvSpPr>
        <p:spPr>
          <a:xfrm>
            <a:off x="756333" y="519781"/>
            <a:ext cx="5083802" cy="1752600"/>
          </a:xfrm>
          <a:prstGeom prst="rect">
            <a:avLst/>
          </a:prstGeom>
        </p:spPr>
        <p:txBody>
          <a:bodyPr lIns="0" tIns="0" rIns="0" bIns="0" rtlCol="0" anchor="t">
            <a:spAutoFit/>
          </a:bodyPr>
          <a:lstStyle/>
          <a:p>
            <a:pPr>
              <a:lnSpc>
                <a:spcPts val="6720"/>
              </a:lnSpc>
            </a:pPr>
            <a:r>
              <a:rPr lang="en-US" sz="5600">
                <a:solidFill>
                  <a:srgbClr val="171616"/>
                </a:solidFill>
                <a:latin typeface="Poppins Bold"/>
              </a:rPr>
              <a:t>Target Customer</a:t>
            </a:r>
          </a:p>
        </p:txBody>
      </p:sp>
      <p:sp>
        <p:nvSpPr>
          <p:cNvPr id="10" name="TextBox 10"/>
          <p:cNvSpPr txBox="1"/>
          <p:nvPr/>
        </p:nvSpPr>
        <p:spPr>
          <a:xfrm>
            <a:off x="756333" y="3310255"/>
            <a:ext cx="6297208" cy="35902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171616"/>
                </a:solidFill>
                <a:latin typeface="RoxboroughCF Bold"/>
              </a:rPr>
              <a:t>First-time investors </a:t>
            </a:r>
          </a:p>
          <a:p>
            <a:pPr marL="734059" lvl="1" indent="-367030">
              <a:lnSpc>
                <a:spcPts val="4759"/>
              </a:lnSpc>
              <a:buFont typeface="Arial"/>
              <a:buChar char="•"/>
            </a:pPr>
            <a:r>
              <a:rPr lang="en-US" sz="3399">
                <a:solidFill>
                  <a:srgbClr val="171616"/>
                </a:solidFill>
                <a:latin typeface="RoxboroughCF Bold"/>
              </a:rPr>
              <a:t>Busy professionals </a:t>
            </a:r>
          </a:p>
          <a:p>
            <a:pPr marL="734059" lvl="1" indent="-367030">
              <a:lnSpc>
                <a:spcPts val="4759"/>
              </a:lnSpc>
              <a:buFont typeface="Arial"/>
              <a:buChar char="•"/>
            </a:pPr>
            <a:r>
              <a:rPr lang="en-US" sz="3399">
                <a:solidFill>
                  <a:srgbClr val="171616"/>
                </a:solidFill>
                <a:latin typeface="RoxboroughCF Bold"/>
              </a:rPr>
              <a:t>Investors with limited knowledge</a:t>
            </a:r>
          </a:p>
          <a:p>
            <a:pPr marL="734059" lvl="1" indent="-367030">
              <a:lnSpc>
                <a:spcPts val="4759"/>
              </a:lnSpc>
              <a:buFont typeface="Arial"/>
              <a:buChar char="•"/>
            </a:pPr>
            <a:r>
              <a:rPr lang="en-US" sz="3399">
                <a:solidFill>
                  <a:srgbClr val="171616"/>
                </a:solidFill>
                <a:latin typeface="RoxboroughCF Bold"/>
              </a:rPr>
              <a:t>Investors who want to diversify their portfolios</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45102" y="1063469"/>
            <a:ext cx="8937069" cy="7153622"/>
            <a:chOff x="0" y="-38100"/>
            <a:chExt cx="11916092" cy="9538161"/>
          </a:xfrm>
        </p:grpSpPr>
        <p:sp>
          <p:nvSpPr>
            <p:cNvPr id="3" name="TextBox 3"/>
            <p:cNvSpPr txBox="1"/>
            <p:nvPr/>
          </p:nvSpPr>
          <p:spPr>
            <a:xfrm>
              <a:off x="2107347" y="-38100"/>
              <a:ext cx="2476996" cy="438379"/>
            </a:xfrm>
            <a:prstGeom prst="rect">
              <a:avLst/>
            </a:prstGeom>
          </p:spPr>
          <p:txBody>
            <a:bodyPr lIns="0" tIns="0" rIns="0" bIns="0" rtlCol="0" anchor="t">
              <a:spAutoFit/>
            </a:bodyPr>
            <a:lstStyle/>
            <a:p>
              <a:pPr algn="l">
                <a:lnSpc>
                  <a:spcPts val="2781"/>
                </a:lnSpc>
              </a:pPr>
              <a:r>
                <a:rPr lang="en-US" sz="1986">
                  <a:solidFill>
                    <a:srgbClr val="FFFFFF"/>
                  </a:solidFill>
                  <a:latin typeface="Open Sans Light"/>
                </a:rPr>
                <a:t>Transaction fees</a:t>
              </a:r>
            </a:p>
          </p:txBody>
        </p:sp>
        <p:sp>
          <p:nvSpPr>
            <p:cNvPr id="4" name="TextBox 4"/>
            <p:cNvSpPr txBox="1"/>
            <p:nvPr/>
          </p:nvSpPr>
          <p:spPr>
            <a:xfrm>
              <a:off x="5363604" y="-38100"/>
              <a:ext cx="2003757" cy="438379"/>
            </a:xfrm>
            <a:prstGeom prst="rect">
              <a:avLst/>
            </a:prstGeom>
          </p:spPr>
          <p:txBody>
            <a:bodyPr lIns="0" tIns="0" rIns="0" bIns="0" rtlCol="0" anchor="t">
              <a:spAutoFit/>
            </a:bodyPr>
            <a:lstStyle/>
            <a:p>
              <a:pPr algn="l">
                <a:lnSpc>
                  <a:spcPts val="2781"/>
                </a:lnSpc>
              </a:pPr>
              <a:r>
                <a:rPr lang="en-US" sz="1986">
                  <a:solidFill>
                    <a:srgbClr val="FFFFFF"/>
                  </a:solidFill>
                  <a:latin typeface="Open Sans Light"/>
                </a:rPr>
                <a:t>Platform fees</a:t>
              </a:r>
            </a:p>
          </p:txBody>
        </p:sp>
        <p:sp>
          <p:nvSpPr>
            <p:cNvPr id="5" name="TextBox 5"/>
            <p:cNvSpPr txBox="1"/>
            <p:nvPr/>
          </p:nvSpPr>
          <p:spPr>
            <a:xfrm>
              <a:off x="8146622" y="-38100"/>
              <a:ext cx="2604032" cy="438379"/>
            </a:xfrm>
            <a:prstGeom prst="rect">
              <a:avLst/>
            </a:prstGeom>
          </p:spPr>
          <p:txBody>
            <a:bodyPr lIns="0" tIns="0" rIns="0" bIns="0" rtlCol="0" anchor="t">
              <a:spAutoFit/>
            </a:bodyPr>
            <a:lstStyle/>
            <a:p>
              <a:pPr algn="l">
                <a:lnSpc>
                  <a:spcPts val="2781"/>
                </a:lnSpc>
              </a:pPr>
              <a:r>
                <a:rPr lang="en-US" sz="1986">
                  <a:solidFill>
                    <a:srgbClr val="FFFFFF"/>
                  </a:solidFill>
                  <a:latin typeface="Open Sans Light"/>
                </a:rPr>
                <a:t>Subscription fees</a:t>
              </a:r>
            </a:p>
          </p:txBody>
        </p:sp>
        <p:sp>
          <p:nvSpPr>
            <p:cNvPr id="6" name="TextBox 6"/>
            <p:cNvSpPr txBox="1"/>
            <p:nvPr/>
          </p:nvSpPr>
          <p:spPr>
            <a:xfrm>
              <a:off x="5908816" y="362179"/>
              <a:ext cx="1040368" cy="438379"/>
            </a:xfrm>
            <a:prstGeom prst="rect">
              <a:avLst/>
            </a:prstGeom>
          </p:spPr>
          <p:txBody>
            <a:bodyPr lIns="0" tIns="0" rIns="0" bIns="0" rtlCol="0" anchor="t">
              <a:spAutoFit/>
            </a:bodyPr>
            <a:lstStyle/>
            <a:p>
              <a:pPr algn="l">
                <a:lnSpc>
                  <a:spcPts val="2781"/>
                </a:lnSpc>
              </a:pPr>
              <a:r>
                <a:rPr lang="en-US" sz="1986">
                  <a:solidFill>
                    <a:srgbClr val="FFFFFF"/>
                  </a:solidFill>
                  <a:latin typeface="Open Sans Light"/>
                </a:rPr>
                <a:t>Others</a:t>
              </a:r>
            </a:p>
          </p:txBody>
        </p:sp>
        <p:grpSp>
          <p:nvGrpSpPr>
            <p:cNvPr id="7" name="Group 7"/>
            <p:cNvGrpSpPr>
              <a:grpSpLocks noChangeAspect="1"/>
            </p:cNvGrpSpPr>
            <p:nvPr/>
          </p:nvGrpSpPr>
          <p:grpSpPr>
            <a:xfrm>
              <a:off x="1795642" y="122214"/>
              <a:ext cx="6195128" cy="556132"/>
              <a:chOff x="682423" y="-968119"/>
              <a:chExt cx="6057900" cy="543813"/>
            </a:xfrm>
          </p:grpSpPr>
          <p:sp>
            <p:nvSpPr>
              <p:cNvPr id="8" name="Freeform 8"/>
              <p:cNvSpPr/>
              <p:nvPr/>
            </p:nvSpPr>
            <p:spPr>
              <a:xfrm>
                <a:off x="682423" y="-968119"/>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743EE3"/>
              </a:solidFill>
            </p:spPr>
          </p:sp>
          <p:sp>
            <p:nvSpPr>
              <p:cNvPr id="9" name="Freeform 9"/>
              <p:cNvSpPr/>
              <p:nvPr/>
            </p:nvSpPr>
            <p:spPr>
              <a:xfrm>
                <a:off x="3866551" y="-968119"/>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E65BC3"/>
              </a:solidFill>
            </p:spPr>
          </p:sp>
          <p:sp>
            <p:nvSpPr>
              <p:cNvPr id="10" name="Freeform 10"/>
              <p:cNvSpPr/>
              <p:nvPr/>
            </p:nvSpPr>
            <p:spPr>
              <a:xfrm>
                <a:off x="6587923" y="-968119"/>
                <a:ext cx="152400" cy="152400"/>
              </a:xfrm>
              <a:custGeom>
                <a:avLst/>
                <a:gdLst/>
                <a:ahLst/>
                <a:cxnLst/>
                <a:rect l="l" t="t" r="r" b="b"/>
                <a:pathLst>
                  <a:path w="152400" h="152400">
                    <a:moveTo>
                      <a:pt x="152400" y="139700"/>
                    </a:moveTo>
                    <a:lnTo>
                      <a:pt x="152400" y="12700"/>
                    </a:lnTo>
                    <a:cubicBezTo>
                      <a:pt x="152400" y="5686"/>
                      <a:pt x="146715" y="0"/>
                      <a:pt x="139700" y="0"/>
                    </a:cubicBezTo>
                    <a:lnTo>
                      <a:pt x="12700" y="0"/>
                    </a:lnTo>
                    <a:cubicBezTo>
                      <a:pt x="5686" y="0"/>
                      <a:pt x="0" y="5686"/>
                      <a:pt x="0" y="12700"/>
                    </a:cubicBezTo>
                    <a:lnTo>
                      <a:pt x="0" y="139700"/>
                    </a:lnTo>
                    <a:cubicBezTo>
                      <a:pt x="0" y="146714"/>
                      <a:pt x="5686" y="152400"/>
                      <a:pt x="12700" y="152400"/>
                    </a:cubicBezTo>
                    <a:lnTo>
                      <a:pt x="139700" y="152400"/>
                    </a:lnTo>
                    <a:cubicBezTo>
                      <a:pt x="146715" y="152400"/>
                      <a:pt x="152400" y="146714"/>
                      <a:pt x="152400" y="139700"/>
                    </a:cubicBezTo>
                    <a:close/>
                  </a:path>
                </a:pathLst>
              </a:custGeom>
              <a:solidFill>
                <a:srgbClr val="FFFFFF"/>
              </a:solidFill>
            </p:spPr>
          </p:sp>
          <p:sp>
            <p:nvSpPr>
              <p:cNvPr id="11" name="Freeform 11"/>
              <p:cNvSpPr/>
              <p:nvPr/>
            </p:nvSpPr>
            <p:spPr>
              <a:xfrm>
                <a:off x="4399687" y="-576706"/>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B3E4C5"/>
              </a:solidFill>
            </p:spPr>
          </p:sp>
        </p:grpSp>
        <p:sp>
          <p:nvSpPr>
            <p:cNvPr id="12" name="TextBox 12"/>
            <p:cNvSpPr txBox="1"/>
            <p:nvPr/>
          </p:nvSpPr>
          <p:spPr>
            <a:xfrm>
              <a:off x="3215483" y="9053272"/>
              <a:ext cx="1175847" cy="446789"/>
            </a:xfrm>
            <a:prstGeom prst="rect">
              <a:avLst/>
            </a:prstGeom>
          </p:spPr>
          <p:txBody>
            <a:bodyPr wrap="square" lIns="0" tIns="0" rIns="0" bIns="0" rtlCol="0" anchor="t">
              <a:spAutoFit/>
            </a:bodyPr>
            <a:lstStyle/>
            <a:p>
              <a:pPr algn="ctr">
                <a:lnSpc>
                  <a:spcPts val="2781"/>
                </a:lnSpc>
              </a:pPr>
              <a:r>
                <a:rPr lang="en-US" sz="1986" dirty="0">
                  <a:solidFill>
                    <a:srgbClr val="FFFFFF"/>
                  </a:solidFill>
                  <a:latin typeface="Open Sans Light"/>
                </a:rPr>
                <a:t>2021</a:t>
              </a:r>
            </a:p>
          </p:txBody>
        </p:sp>
        <p:sp>
          <p:nvSpPr>
            <p:cNvPr id="13" name="TextBox 13"/>
            <p:cNvSpPr txBox="1"/>
            <p:nvPr/>
          </p:nvSpPr>
          <p:spPr>
            <a:xfrm>
              <a:off x="9030337" y="9053272"/>
              <a:ext cx="1175845" cy="446789"/>
            </a:xfrm>
            <a:prstGeom prst="rect">
              <a:avLst/>
            </a:prstGeom>
          </p:spPr>
          <p:txBody>
            <a:bodyPr wrap="square" lIns="0" tIns="0" rIns="0" bIns="0" rtlCol="0" anchor="t">
              <a:spAutoFit/>
            </a:bodyPr>
            <a:lstStyle/>
            <a:p>
              <a:pPr algn="ctr">
                <a:lnSpc>
                  <a:spcPts val="2781"/>
                </a:lnSpc>
              </a:pPr>
              <a:r>
                <a:rPr lang="en-US" sz="1986" dirty="0">
                  <a:solidFill>
                    <a:srgbClr val="FFFFFF"/>
                  </a:solidFill>
                  <a:latin typeface="Open Sans Light"/>
                </a:rPr>
                <a:t>2022</a:t>
              </a:r>
            </a:p>
          </p:txBody>
        </p:sp>
        <p:grpSp>
          <p:nvGrpSpPr>
            <p:cNvPr id="14" name="Group 14"/>
            <p:cNvGrpSpPr>
              <a:grpSpLocks noChangeAspect="1"/>
            </p:cNvGrpSpPr>
            <p:nvPr/>
          </p:nvGrpSpPr>
          <p:grpSpPr>
            <a:xfrm>
              <a:off x="1097760" y="1112263"/>
              <a:ext cx="10818332" cy="7810915"/>
              <a:chOff x="0" y="0"/>
              <a:chExt cx="10578696" cy="7637896"/>
            </a:xfrm>
          </p:grpSpPr>
          <p:sp>
            <p:nvSpPr>
              <p:cNvPr id="15" name="Freeform 15"/>
              <p:cNvSpPr/>
              <p:nvPr/>
            </p:nvSpPr>
            <p:spPr>
              <a:xfrm>
                <a:off x="0" y="-6350"/>
                <a:ext cx="10578696" cy="12700"/>
              </a:xfrm>
              <a:custGeom>
                <a:avLst/>
                <a:gdLst/>
                <a:ahLst/>
                <a:cxnLst/>
                <a:rect l="l" t="t" r="r" b="b"/>
                <a:pathLst>
                  <a:path w="10578696" h="12700">
                    <a:moveTo>
                      <a:pt x="0" y="0"/>
                    </a:moveTo>
                    <a:lnTo>
                      <a:pt x="10578696" y="0"/>
                    </a:lnTo>
                    <a:lnTo>
                      <a:pt x="10578696" y="12700"/>
                    </a:lnTo>
                    <a:lnTo>
                      <a:pt x="0" y="12700"/>
                    </a:lnTo>
                    <a:close/>
                  </a:path>
                </a:pathLst>
              </a:custGeom>
              <a:solidFill>
                <a:srgbClr val="FFFFFF">
                  <a:alpha val="24706"/>
                </a:srgbClr>
              </a:solidFill>
            </p:spPr>
          </p:sp>
          <p:sp>
            <p:nvSpPr>
              <p:cNvPr id="16" name="Freeform 16"/>
              <p:cNvSpPr/>
              <p:nvPr/>
            </p:nvSpPr>
            <p:spPr>
              <a:xfrm>
                <a:off x="0" y="1903124"/>
                <a:ext cx="10578696" cy="12700"/>
              </a:xfrm>
              <a:custGeom>
                <a:avLst/>
                <a:gdLst/>
                <a:ahLst/>
                <a:cxnLst/>
                <a:rect l="l" t="t" r="r" b="b"/>
                <a:pathLst>
                  <a:path w="10578696" h="12700">
                    <a:moveTo>
                      <a:pt x="0" y="0"/>
                    </a:moveTo>
                    <a:lnTo>
                      <a:pt x="10578696" y="0"/>
                    </a:lnTo>
                    <a:lnTo>
                      <a:pt x="10578696" y="12700"/>
                    </a:lnTo>
                    <a:lnTo>
                      <a:pt x="0" y="12700"/>
                    </a:lnTo>
                    <a:close/>
                  </a:path>
                </a:pathLst>
              </a:custGeom>
              <a:solidFill>
                <a:srgbClr val="FFFFFF">
                  <a:alpha val="24706"/>
                </a:srgbClr>
              </a:solidFill>
            </p:spPr>
          </p:sp>
          <p:sp>
            <p:nvSpPr>
              <p:cNvPr id="17" name="Freeform 17"/>
              <p:cNvSpPr/>
              <p:nvPr/>
            </p:nvSpPr>
            <p:spPr>
              <a:xfrm>
                <a:off x="0" y="3812598"/>
                <a:ext cx="10578696" cy="12700"/>
              </a:xfrm>
              <a:custGeom>
                <a:avLst/>
                <a:gdLst/>
                <a:ahLst/>
                <a:cxnLst/>
                <a:rect l="l" t="t" r="r" b="b"/>
                <a:pathLst>
                  <a:path w="10578696" h="12700">
                    <a:moveTo>
                      <a:pt x="0" y="0"/>
                    </a:moveTo>
                    <a:lnTo>
                      <a:pt x="10578696" y="0"/>
                    </a:lnTo>
                    <a:lnTo>
                      <a:pt x="10578696" y="12700"/>
                    </a:lnTo>
                    <a:lnTo>
                      <a:pt x="0" y="12700"/>
                    </a:lnTo>
                    <a:close/>
                  </a:path>
                </a:pathLst>
              </a:custGeom>
              <a:solidFill>
                <a:srgbClr val="FFFFFF">
                  <a:alpha val="24706"/>
                </a:srgbClr>
              </a:solidFill>
            </p:spPr>
          </p:sp>
          <p:sp>
            <p:nvSpPr>
              <p:cNvPr id="18" name="Freeform 18"/>
              <p:cNvSpPr/>
              <p:nvPr/>
            </p:nvSpPr>
            <p:spPr>
              <a:xfrm>
                <a:off x="0" y="5722072"/>
                <a:ext cx="10578696" cy="12700"/>
              </a:xfrm>
              <a:custGeom>
                <a:avLst/>
                <a:gdLst/>
                <a:ahLst/>
                <a:cxnLst/>
                <a:rect l="l" t="t" r="r" b="b"/>
                <a:pathLst>
                  <a:path w="10578696" h="12700">
                    <a:moveTo>
                      <a:pt x="0" y="0"/>
                    </a:moveTo>
                    <a:lnTo>
                      <a:pt x="10578696" y="0"/>
                    </a:lnTo>
                    <a:lnTo>
                      <a:pt x="10578696" y="12700"/>
                    </a:lnTo>
                    <a:lnTo>
                      <a:pt x="0" y="12700"/>
                    </a:lnTo>
                    <a:close/>
                  </a:path>
                </a:pathLst>
              </a:custGeom>
              <a:solidFill>
                <a:srgbClr val="FFFFFF">
                  <a:alpha val="24706"/>
                </a:srgbClr>
              </a:solidFill>
            </p:spPr>
          </p:sp>
          <p:sp>
            <p:nvSpPr>
              <p:cNvPr id="19" name="Freeform 19"/>
              <p:cNvSpPr/>
              <p:nvPr/>
            </p:nvSpPr>
            <p:spPr>
              <a:xfrm>
                <a:off x="0" y="7631547"/>
                <a:ext cx="10578696" cy="12700"/>
              </a:xfrm>
              <a:custGeom>
                <a:avLst/>
                <a:gdLst/>
                <a:ahLst/>
                <a:cxnLst/>
                <a:rect l="l" t="t" r="r" b="b"/>
                <a:pathLst>
                  <a:path w="10578696" h="12700">
                    <a:moveTo>
                      <a:pt x="0" y="0"/>
                    </a:moveTo>
                    <a:lnTo>
                      <a:pt x="10578696" y="0"/>
                    </a:lnTo>
                    <a:lnTo>
                      <a:pt x="10578696" y="12700"/>
                    </a:lnTo>
                    <a:lnTo>
                      <a:pt x="0" y="12700"/>
                    </a:lnTo>
                    <a:close/>
                  </a:path>
                </a:pathLst>
              </a:custGeom>
              <a:solidFill>
                <a:srgbClr val="FFFFFF">
                  <a:alpha val="60000"/>
                </a:srgbClr>
              </a:solidFill>
            </p:spPr>
          </p:sp>
        </p:grpSp>
        <p:sp>
          <p:nvSpPr>
            <p:cNvPr id="20" name="TextBox 20"/>
            <p:cNvSpPr txBox="1"/>
            <p:nvPr/>
          </p:nvSpPr>
          <p:spPr>
            <a:xfrm>
              <a:off x="79955" y="874023"/>
              <a:ext cx="849611" cy="438379"/>
            </a:xfrm>
            <a:prstGeom prst="rect">
              <a:avLst/>
            </a:prstGeom>
          </p:spPr>
          <p:txBody>
            <a:bodyPr lIns="0" tIns="0" rIns="0" bIns="0" rtlCol="0" anchor="t">
              <a:spAutoFit/>
            </a:bodyPr>
            <a:lstStyle/>
            <a:p>
              <a:pPr algn="r">
                <a:lnSpc>
                  <a:spcPts val="2781"/>
                </a:lnSpc>
              </a:pPr>
              <a:r>
                <a:rPr lang="en-US" sz="1986">
                  <a:solidFill>
                    <a:srgbClr val="FFFFFF"/>
                  </a:solidFill>
                  <a:latin typeface="Open Sans Light"/>
                </a:rPr>
                <a:t>10 cr </a:t>
              </a:r>
            </a:p>
          </p:txBody>
        </p:sp>
        <p:sp>
          <p:nvSpPr>
            <p:cNvPr id="21" name="TextBox 21"/>
            <p:cNvSpPr txBox="1"/>
            <p:nvPr/>
          </p:nvSpPr>
          <p:spPr>
            <a:xfrm>
              <a:off x="0" y="2826752"/>
              <a:ext cx="929567" cy="438379"/>
            </a:xfrm>
            <a:prstGeom prst="rect">
              <a:avLst/>
            </a:prstGeom>
          </p:spPr>
          <p:txBody>
            <a:bodyPr lIns="0" tIns="0" rIns="0" bIns="0" rtlCol="0" anchor="t">
              <a:spAutoFit/>
            </a:bodyPr>
            <a:lstStyle/>
            <a:p>
              <a:pPr algn="r">
                <a:lnSpc>
                  <a:spcPts val="2781"/>
                </a:lnSpc>
              </a:pPr>
              <a:r>
                <a:rPr lang="en-US" sz="1986">
                  <a:solidFill>
                    <a:srgbClr val="FFFFFF"/>
                  </a:solidFill>
                  <a:latin typeface="Open Sans Light"/>
                </a:rPr>
                <a:t>7.5 cr </a:t>
              </a:r>
            </a:p>
          </p:txBody>
        </p:sp>
        <p:sp>
          <p:nvSpPr>
            <p:cNvPr id="22" name="TextBox 22"/>
            <p:cNvSpPr txBox="1"/>
            <p:nvPr/>
          </p:nvSpPr>
          <p:spPr>
            <a:xfrm>
              <a:off x="271930" y="4779481"/>
              <a:ext cx="657637" cy="438379"/>
            </a:xfrm>
            <a:prstGeom prst="rect">
              <a:avLst/>
            </a:prstGeom>
          </p:spPr>
          <p:txBody>
            <a:bodyPr lIns="0" tIns="0" rIns="0" bIns="0" rtlCol="0" anchor="t">
              <a:spAutoFit/>
            </a:bodyPr>
            <a:lstStyle/>
            <a:p>
              <a:pPr algn="r">
                <a:lnSpc>
                  <a:spcPts val="2781"/>
                </a:lnSpc>
              </a:pPr>
              <a:r>
                <a:rPr lang="en-US" sz="1986">
                  <a:solidFill>
                    <a:srgbClr val="FFFFFF"/>
                  </a:solidFill>
                  <a:latin typeface="Open Sans Light"/>
                </a:rPr>
                <a:t>5 cr </a:t>
              </a:r>
            </a:p>
          </p:txBody>
        </p:sp>
        <p:sp>
          <p:nvSpPr>
            <p:cNvPr id="23" name="TextBox 23"/>
            <p:cNvSpPr txBox="1"/>
            <p:nvPr/>
          </p:nvSpPr>
          <p:spPr>
            <a:xfrm>
              <a:off x="0" y="6732210"/>
              <a:ext cx="929567" cy="438379"/>
            </a:xfrm>
            <a:prstGeom prst="rect">
              <a:avLst/>
            </a:prstGeom>
          </p:spPr>
          <p:txBody>
            <a:bodyPr lIns="0" tIns="0" rIns="0" bIns="0" rtlCol="0" anchor="t">
              <a:spAutoFit/>
            </a:bodyPr>
            <a:lstStyle/>
            <a:p>
              <a:pPr algn="r">
                <a:lnSpc>
                  <a:spcPts val="2781"/>
                </a:lnSpc>
              </a:pPr>
              <a:r>
                <a:rPr lang="en-US" sz="1986">
                  <a:solidFill>
                    <a:srgbClr val="FFFFFF"/>
                  </a:solidFill>
                  <a:latin typeface="Open Sans Light"/>
                </a:rPr>
                <a:t>2.5 cr </a:t>
              </a:r>
            </a:p>
          </p:txBody>
        </p:sp>
        <p:sp>
          <p:nvSpPr>
            <p:cNvPr id="24" name="TextBox 24"/>
            <p:cNvSpPr txBox="1"/>
            <p:nvPr/>
          </p:nvSpPr>
          <p:spPr>
            <a:xfrm>
              <a:off x="271930" y="8684939"/>
              <a:ext cx="657637" cy="438379"/>
            </a:xfrm>
            <a:prstGeom prst="rect">
              <a:avLst/>
            </a:prstGeom>
          </p:spPr>
          <p:txBody>
            <a:bodyPr lIns="0" tIns="0" rIns="0" bIns="0" rtlCol="0" anchor="t">
              <a:spAutoFit/>
            </a:bodyPr>
            <a:lstStyle/>
            <a:p>
              <a:pPr algn="r">
                <a:lnSpc>
                  <a:spcPts val="2781"/>
                </a:lnSpc>
              </a:pPr>
              <a:r>
                <a:rPr lang="en-US" sz="1986">
                  <a:solidFill>
                    <a:srgbClr val="FFFFFF"/>
                  </a:solidFill>
                  <a:latin typeface="Open Sans Light"/>
                </a:rPr>
                <a:t>0 cr </a:t>
              </a:r>
            </a:p>
          </p:txBody>
        </p:sp>
        <p:grpSp>
          <p:nvGrpSpPr>
            <p:cNvPr id="25" name="Group 25"/>
            <p:cNvGrpSpPr>
              <a:grpSpLocks noChangeAspect="1"/>
            </p:cNvGrpSpPr>
            <p:nvPr/>
          </p:nvGrpSpPr>
          <p:grpSpPr>
            <a:xfrm>
              <a:off x="1097760" y="1293231"/>
              <a:ext cx="10818332" cy="7629947"/>
              <a:chOff x="0" y="176960"/>
              <a:chExt cx="10578696" cy="7460937"/>
            </a:xfrm>
          </p:grpSpPr>
          <p:sp>
            <p:nvSpPr>
              <p:cNvPr id="26" name="Freeform 26"/>
              <p:cNvSpPr/>
              <p:nvPr/>
            </p:nvSpPr>
            <p:spPr>
              <a:xfrm>
                <a:off x="0" y="4026459"/>
                <a:ext cx="1204112" cy="3611437"/>
              </a:xfrm>
              <a:custGeom>
                <a:avLst/>
                <a:gdLst/>
                <a:ahLst/>
                <a:cxnLst/>
                <a:rect l="l" t="t" r="r" b="b"/>
                <a:pathLst>
                  <a:path w="1204112" h="3611437">
                    <a:moveTo>
                      <a:pt x="0" y="3611438"/>
                    </a:moveTo>
                    <a:lnTo>
                      <a:pt x="0" y="96329"/>
                    </a:lnTo>
                    <a:cubicBezTo>
                      <a:pt x="0" y="70781"/>
                      <a:pt x="10149" y="46280"/>
                      <a:pt x="28214" y="28214"/>
                    </a:cubicBezTo>
                    <a:cubicBezTo>
                      <a:pt x="46279" y="10149"/>
                      <a:pt x="70781" y="0"/>
                      <a:pt x="96329" y="0"/>
                    </a:cubicBezTo>
                    <a:lnTo>
                      <a:pt x="1107783" y="0"/>
                    </a:lnTo>
                    <a:cubicBezTo>
                      <a:pt x="1133331" y="0"/>
                      <a:pt x="1157833" y="10149"/>
                      <a:pt x="1175898" y="28214"/>
                    </a:cubicBezTo>
                    <a:cubicBezTo>
                      <a:pt x="1193963" y="46280"/>
                      <a:pt x="1204112" y="70781"/>
                      <a:pt x="1204112" y="96329"/>
                    </a:cubicBezTo>
                    <a:lnTo>
                      <a:pt x="1204112" y="3611438"/>
                    </a:lnTo>
                    <a:close/>
                  </a:path>
                </a:pathLst>
              </a:custGeom>
              <a:solidFill>
                <a:srgbClr val="743EE3"/>
              </a:solidFill>
            </p:spPr>
          </p:sp>
          <p:sp>
            <p:nvSpPr>
              <p:cNvPr id="27" name="Freeform 27"/>
              <p:cNvSpPr/>
              <p:nvPr/>
            </p:nvSpPr>
            <p:spPr>
              <a:xfrm>
                <a:off x="5686049" y="176959"/>
                <a:ext cx="1204111" cy="7460937"/>
              </a:xfrm>
              <a:custGeom>
                <a:avLst/>
                <a:gdLst/>
                <a:ahLst/>
                <a:cxnLst/>
                <a:rect l="l" t="t" r="r" b="b"/>
                <a:pathLst>
                  <a:path w="1204111" h="7460937">
                    <a:moveTo>
                      <a:pt x="0" y="7460938"/>
                    </a:moveTo>
                    <a:lnTo>
                      <a:pt x="0" y="96329"/>
                    </a:lnTo>
                    <a:cubicBezTo>
                      <a:pt x="0" y="70781"/>
                      <a:pt x="10149" y="46280"/>
                      <a:pt x="28215" y="28215"/>
                    </a:cubicBezTo>
                    <a:cubicBezTo>
                      <a:pt x="46280" y="10149"/>
                      <a:pt x="70781" y="0"/>
                      <a:pt x="96329" y="1"/>
                    </a:cubicBezTo>
                    <a:lnTo>
                      <a:pt x="1107783" y="1"/>
                    </a:lnTo>
                    <a:cubicBezTo>
                      <a:pt x="1133331" y="0"/>
                      <a:pt x="1157832" y="10149"/>
                      <a:pt x="1175898" y="28215"/>
                    </a:cubicBezTo>
                    <a:cubicBezTo>
                      <a:pt x="1193963" y="46280"/>
                      <a:pt x="1204112" y="70781"/>
                      <a:pt x="1204112" y="96329"/>
                    </a:cubicBezTo>
                    <a:lnTo>
                      <a:pt x="1204112" y="7460938"/>
                    </a:lnTo>
                    <a:close/>
                  </a:path>
                </a:pathLst>
              </a:custGeom>
              <a:solidFill>
                <a:srgbClr val="743EE3"/>
              </a:solidFill>
            </p:spPr>
          </p:sp>
          <p:sp>
            <p:nvSpPr>
              <p:cNvPr id="28" name="Freeform 28"/>
              <p:cNvSpPr/>
              <p:nvPr/>
            </p:nvSpPr>
            <p:spPr>
              <a:xfrm>
                <a:off x="1229512" y="6329516"/>
                <a:ext cx="1204112" cy="1308381"/>
              </a:xfrm>
              <a:custGeom>
                <a:avLst/>
                <a:gdLst/>
                <a:ahLst/>
                <a:cxnLst/>
                <a:rect l="l" t="t" r="r" b="b"/>
                <a:pathLst>
                  <a:path w="1204112" h="1308381">
                    <a:moveTo>
                      <a:pt x="0" y="1308381"/>
                    </a:moveTo>
                    <a:lnTo>
                      <a:pt x="0" y="96329"/>
                    </a:lnTo>
                    <a:cubicBezTo>
                      <a:pt x="0" y="70781"/>
                      <a:pt x="10149" y="46279"/>
                      <a:pt x="28214" y="28214"/>
                    </a:cubicBezTo>
                    <a:cubicBezTo>
                      <a:pt x="46279" y="10149"/>
                      <a:pt x="70781" y="0"/>
                      <a:pt x="96329" y="0"/>
                    </a:cubicBezTo>
                    <a:lnTo>
                      <a:pt x="1107783" y="0"/>
                    </a:lnTo>
                    <a:cubicBezTo>
                      <a:pt x="1133331" y="0"/>
                      <a:pt x="1157832" y="10149"/>
                      <a:pt x="1175897" y="28214"/>
                    </a:cubicBezTo>
                    <a:cubicBezTo>
                      <a:pt x="1193963" y="46279"/>
                      <a:pt x="1204112" y="70781"/>
                      <a:pt x="1204112" y="96329"/>
                    </a:cubicBezTo>
                    <a:lnTo>
                      <a:pt x="1204112" y="1308381"/>
                    </a:lnTo>
                    <a:close/>
                  </a:path>
                </a:pathLst>
              </a:custGeom>
              <a:solidFill>
                <a:srgbClr val="E65BC3"/>
              </a:solidFill>
            </p:spPr>
          </p:sp>
          <p:sp>
            <p:nvSpPr>
              <p:cNvPr id="29" name="Freeform 29"/>
              <p:cNvSpPr/>
              <p:nvPr/>
            </p:nvSpPr>
            <p:spPr>
              <a:xfrm>
                <a:off x="6915561" y="1193665"/>
                <a:ext cx="1204112" cy="6444232"/>
              </a:xfrm>
              <a:custGeom>
                <a:avLst/>
                <a:gdLst/>
                <a:ahLst/>
                <a:cxnLst/>
                <a:rect l="l" t="t" r="r" b="b"/>
                <a:pathLst>
                  <a:path w="1204112" h="6444232">
                    <a:moveTo>
                      <a:pt x="0" y="6444232"/>
                    </a:moveTo>
                    <a:lnTo>
                      <a:pt x="0" y="96329"/>
                    </a:lnTo>
                    <a:cubicBezTo>
                      <a:pt x="0" y="70781"/>
                      <a:pt x="10149" y="46279"/>
                      <a:pt x="28214" y="28214"/>
                    </a:cubicBezTo>
                    <a:cubicBezTo>
                      <a:pt x="46279" y="10149"/>
                      <a:pt x="70781" y="0"/>
                      <a:pt x="96329" y="0"/>
                    </a:cubicBezTo>
                    <a:lnTo>
                      <a:pt x="1107783" y="0"/>
                    </a:lnTo>
                    <a:cubicBezTo>
                      <a:pt x="1133331" y="0"/>
                      <a:pt x="1157832" y="10149"/>
                      <a:pt x="1175898" y="28214"/>
                    </a:cubicBezTo>
                    <a:cubicBezTo>
                      <a:pt x="1193963" y="46279"/>
                      <a:pt x="1204112" y="70781"/>
                      <a:pt x="1204112" y="96329"/>
                    </a:cubicBezTo>
                    <a:lnTo>
                      <a:pt x="1204112" y="6444232"/>
                    </a:lnTo>
                    <a:close/>
                  </a:path>
                </a:pathLst>
              </a:custGeom>
              <a:solidFill>
                <a:srgbClr val="E65BC3"/>
              </a:solidFill>
            </p:spPr>
          </p:sp>
          <p:sp>
            <p:nvSpPr>
              <p:cNvPr id="30" name="Freeform 30"/>
              <p:cNvSpPr/>
              <p:nvPr/>
            </p:nvSpPr>
            <p:spPr>
              <a:xfrm>
                <a:off x="2459024" y="5028786"/>
                <a:ext cx="1204112" cy="2609111"/>
              </a:xfrm>
              <a:custGeom>
                <a:avLst/>
                <a:gdLst/>
                <a:ahLst/>
                <a:cxnLst/>
                <a:rect l="l" t="t" r="r" b="b"/>
                <a:pathLst>
                  <a:path w="1204112" h="2609111">
                    <a:moveTo>
                      <a:pt x="0" y="2609111"/>
                    </a:moveTo>
                    <a:lnTo>
                      <a:pt x="0" y="96329"/>
                    </a:lnTo>
                    <a:cubicBezTo>
                      <a:pt x="0" y="70781"/>
                      <a:pt x="10149" y="46279"/>
                      <a:pt x="28214" y="28214"/>
                    </a:cubicBezTo>
                    <a:cubicBezTo>
                      <a:pt x="46279" y="10149"/>
                      <a:pt x="70780" y="0"/>
                      <a:pt x="96329" y="0"/>
                    </a:cubicBezTo>
                    <a:lnTo>
                      <a:pt x="1107782" y="0"/>
                    </a:lnTo>
                    <a:cubicBezTo>
                      <a:pt x="1133330" y="0"/>
                      <a:pt x="1157832" y="10149"/>
                      <a:pt x="1175897" y="28214"/>
                    </a:cubicBezTo>
                    <a:cubicBezTo>
                      <a:pt x="1193962" y="46279"/>
                      <a:pt x="1204111" y="70781"/>
                      <a:pt x="1204111" y="96329"/>
                    </a:cubicBezTo>
                    <a:lnTo>
                      <a:pt x="1204111" y="2609111"/>
                    </a:lnTo>
                    <a:close/>
                  </a:path>
                </a:pathLst>
              </a:custGeom>
              <a:solidFill>
                <a:srgbClr val="FFFFFF"/>
              </a:solidFill>
            </p:spPr>
          </p:sp>
          <p:sp>
            <p:nvSpPr>
              <p:cNvPr id="31" name="Freeform 31"/>
              <p:cNvSpPr/>
              <p:nvPr/>
            </p:nvSpPr>
            <p:spPr>
              <a:xfrm>
                <a:off x="8145073" y="2149215"/>
                <a:ext cx="1204112" cy="5488681"/>
              </a:xfrm>
              <a:custGeom>
                <a:avLst/>
                <a:gdLst/>
                <a:ahLst/>
                <a:cxnLst/>
                <a:rect l="l" t="t" r="r" b="b"/>
                <a:pathLst>
                  <a:path w="1204112" h="5488681">
                    <a:moveTo>
                      <a:pt x="0" y="5488682"/>
                    </a:moveTo>
                    <a:lnTo>
                      <a:pt x="0" y="96329"/>
                    </a:lnTo>
                    <a:cubicBezTo>
                      <a:pt x="0" y="70781"/>
                      <a:pt x="10149" y="46280"/>
                      <a:pt x="28213" y="28214"/>
                    </a:cubicBezTo>
                    <a:cubicBezTo>
                      <a:pt x="46279" y="10149"/>
                      <a:pt x="70781" y="0"/>
                      <a:pt x="96329" y="0"/>
                    </a:cubicBezTo>
                    <a:lnTo>
                      <a:pt x="1107782" y="0"/>
                    </a:lnTo>
                    <a:cubicBezTo>
                      <a:pt x="1133330" y="0"/>
                      <a:pt x="1157832" y="10149"/>
                      <a:pt x="1175898" y="28214"/>
                    </a:cubicBezTo>
                    <a:cubicBezTo>
                      <a:pt x="1193962" y="46280"/>
                      <a:pt x="1204111" y="70781"/>
                      <a:pt x="1204111" y="96329"/>
                    </a:cubicBezTo>
                    <a:lnTo>
                      <a:pt x="1204111" y="5488682"/>
                    </a:lnTo>
                    <a:close/>
                  </a:path>
                </a:pathLst>
              </a:custGeom>
              <a:solidFill>
                <a:srgbClr val="FFFFFF"/>
              </a:solidFill>
            </p:spPr>
          </p:sp>
          <p:sp>
            <p:nvSpPr>
              <p:cNvPr id="32" name="Freeform 32"/>
              <p:cNvSpPr/>
              <p:nvPr/>
            </p:nvSpPr>
            <p:spPr>
              <a:xfrm>
                <a:off x="3688535" y="6444286"/>
                <a:ext cx="1204112" cy="1193611"/>
              </a:xfrm>
              <a:custGeom>
                <a:avLst/>
                <a:gdLst/>
                <a:ahLst/>
                <a:cxnLst/>
                <a:rect l="l" t="t" r="r" b="b"/>
                <a:pathLst>
                  <a:path w="1204112" h="1193611">
                    <a:moveTo>
                      <a:pt x="0" y="1193611"/>
                    </a:moveTo>
                    <a:lnTo>
                      <a:pt x="0" y="96329"/>
                    </a:lnTo>
                    <a:cubicBezTo>
                      <a:pt x="0" y="70781"/>
                      <a:pt x="10149" y="46279"/>
                      <a:pt x="28214" y="28214"/>
                    </a:cubicBezTo>
                    <a:cubicBezTo>
                      <a:pt x="46280" y="10149"/>
                      <a:pt x="70781" y="0"/>
                      <a:pt x="96329" y="0"/>
                    </a:cubicBezTo>
                    <a:lnTo>
                      <a:pt x="1107783" y="0"/>
                    </a:lnTo>
                    <a:cubicBezTo>
                      <a:pt x="1133331" y="0"/>
                      <a:pt x="1157833" y="10149"/>
                      <a:pt x="1175898" y="28214"/>
                    </a:cubicBezTo>
                    <a:cubicBezTo>
                      <a:pt x="1193963" y="46279"/>
                      <a:pt x="1204112" y="70781"/>
                      <a:pt x="1204112" y="96329"/>
                    </a:cubicBezTo>
                    <a:lnTo>
                      <a:pt x="1204112" y="1193611"/>
                    </a:lnTo>
                    <a:close/>
                  </a:path>
                </a:pathLst>
              </a:custGeom>
              <a:solidFill>
                <a:srgbClr val="B3E4C5"/>
              </a:solidFill>
            </p:spPr>
          </p:sp>
          <p:sp>
            <p:nvSpPr>
              <p:cNvPr id="33" name="Freeform 33"/>
              <p:cNvSpPr/>
              <p:nvPr/>
            </p:nvSpPr>
            <p:spPr>
              <a:xfrm>
                <a:off x="9374584" y="4733024"/>
                <a:ext cx="1204112" cy="2904873"/>
              </a:xfrm>
              <a:custGeom>
                <a:avLst/>
                <a:gdLst/>
                <a:ahLst/>
                <a:cxnLst/>
                <a:rect l="l" t="t" r="r" b="b"/>
                <a:pathLst>
                  <a:path w="1204112" h="2904873">
                    <a:moveTo>
                      <a:pt x="0" y="2904873"/>
                    </a:moveTo>
                    <a:lnTo>
                      <a:pt x="0" y="96329"/>
                    </a:lnTo>
                    <a:cubicBezTo>
                      <a:pt x="0" y="70780"/>
                      <a:pt x="10149" y="46279"/>
                      <a:pt x="28214" y="28214"/>
                    </a:cubicBezTo>
                    <a:cubicBezTo>
                      <a:pt x="46280" y="10148"/>
                      <a:pt x="70781" y="0"/>
                      <a:pt x="96329" y="0"/>
                    </a:cubicBezTo>
                    <a:lnTo>
                      <a:pt x="1107783" y="0"/>
                    </a:lnTo>
                    <a:cubicBezTo>
                      <a:pt x="1133331" y="0"/>
                      <a:pt x="1157833" y="10148"/>
                      <a:pt x="1175898" y="28214"/>
                    </a:cubicBezTo>
                    <a:cubicBezTo>
                      <a:pt x="1193963" y="46279"/>
                      <a:pt x="1204112" y="70780"/>
                      <a:pt x="1204112" y="96329"/>
                    </a:cubicBezTo>
                    <a:lnTo>
                      <a:pt x="1204112" y="2904873"/>
                    </a:lnTo>
                    <a:close/>
                  </a:path>
                </a:pathLst>
              </a:custGeom>
              <a:solidFill>
                <a:srgbClr val="B3E4C5"/>
              </a:solidFill>
            </p:spPr>
          </p:sp>
        </p:grpSp>
      </p:grpSp>
      <p:sp>
        <p:nvSpPr>
          <p:cNvPr id="34" name="TextBox 34"/>
          <p:cNvSpPr txBox="1"/>
          <p:nvPr/>
        </p:nvSpPr>
        <p:spPr>
          <a:xfrm>
            <a:off x="10845993" y="3746539"/>
            <a:ext cx="6413307" cy="1752600"/>
          </a:xfrm>
          <a:prstGeom prst="rect">
            <a:avLst/>
          </a:prstGeom>
        </p:spPr>
        <p:txBody>
          <a:bodyPr lIns="0" tIns="0" rIns="0" bIns="0" rtlCol="0" anchor="t">
            <a:spAutoFit/>
          </a:bodyPr>
          <a:lstStyle/>
          <a:p>
            <a:pPr>
              <a:lnSpc>
                <a:spcPts val="6720"/>
              </a:lnSpc>
            </a:pPr>
            <a:r>
              <a:rPr lang="en-US" sz="5600">
                <a:solidFill>
                  <a:srgbClr val="FFFFFF"/>
                </a:solidFill>
                <a:latin typeface="Poppins Bold"/>
              </a:rPr>
              <a:t>Infographic about revenue</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769</Words>
  <Application>Microsoft Office PowerPoint</Application>
  <PresentationFormat>Custom</PresentationFormat>
  <Paragraphs>108</Paragraphs>
  <Slides>11</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11</vt:i4>
      </vt:variant>
    </vt:vector>
  </HeadingPairs>
  <TitlesOfParts>
    <vt:vector size="32" baseType="lpstr">
      <vt:lpstr>RoxboroughCF Bold</vt:lpstr>
      <vt:lpstr>Glacial Indifference</vt:lpstr>
      <vt:lpstr>Hind Guntur Light Bold</vt:lpstr>
      <vt:lpstr>Poppins Bold</vt:lpstr>
      <vt:lpstr>Hind Guntur Medium</vt:lpstr>
      <vt:lpstr>Anton Bold</vt:lpstr>
      <vt:lpstr>Arial</vt:lpstr>
      <vt:lpstr>Garet Book</vt:lpstr>
      <vt:lpstr>Open Sans</vt:lpstr>
      <vt:lpstr>Horizon Bold</vt:lpstr>
      <vt:lpstr>Hind Guntur Light</vt:lpstr>
      <vt:lpstr>Calibri</vt:lpstr>
      <vt:lpstr>Nourd Bold</vt:lpstr>
      <vt:lpstr>Canva Sans</vt:lpstr>
      <vt:lpstr>Libre Baskerville Bold</vt:lpstr>
      <vt:lpstr>Hind Guntur Medium Bold</vt:lpstr>
      <vt:lpstr>Neue Machina Bold</vt:lpstr>
      <vt:lpstr>Open Sans Light</vt:lpstr>
      <vt:lpstr>Nourd Bold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Pink Purple Team Planning Brainstorm 3D Whiteboard Presentation</dc:title>
  <dc:creator>HP</dc:creator>
  <cp:lastModifiedBy>kirtan nathani</cp:lastModifiedBy>
  <cp:revision>3</cp:revision>
  <dcterms:created xsi:type="dcterms:W3CDTF">2006-08-16T00:00:00Z</dcterms:created>
  <dcterms:modified xsi:type="dcterms:W3CDTF">2023-03-10T08:40:19Z</dcterms:modified>
  <dc:identifier>DAFZgcz5ToA</dc:identifier>
</cp:coreProperties>
</file>